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257" r:id="rId3"/>
    <p:sldId id="356" r:id="rId4"/>
    <p:sldId id="273" r:id="rId5"/>
    <p:sldId id="330" r:id="rId6"/>
    <p:sldId id="331" r:id="rId7"/>
    <p:sldId id="332" r:id="rId8"/>
    <p:sldId id="333" r:id="rId9"/>
    <p:sldId id="334" r:id="rId10"/>
    <p:sldId id="335" r:id="rId11"/>
    <p:sldId id="336" r:id="rId12"/>
    <p:sldId id="337" r:id="rId13"/>
    <p:sldId id="338" r:id="rId14"/>
    <p:sldId id="339" r:id="rId15"/>
    <p:sldId id="329" r:id="rId16"/>
    <p:sldId id="340" r:id="rId17"/>
    <p:sldId id="324" r:id="rId18"/>
    <p:sldId id="325" r:id="rId19"/>
    <p:sldId id="326" r:id="rId20"/>
    <p:sldId id="327" r:id="rId21"/>
    <p:sldId id="328" r:id="rId22"/>
    <p:sldId id="341" r:id="rId23"/>
    <p:sldId id="342" r:id="rId24"/>
    <p:sldId id="343" r:id="rId25"/>
    <p:sldId id="344" r:id="rId26"/>
    <p:sldId id="345" r:id="rId27"/>
    <p:sldId id="346" r:id="rId28"/>
    <p:sldId id="347" r:id="rId29"/>
    <p:sldId id="348" r:id="rId30"/>
    <p:sldId id="349" r:id="rId31"/>
    <p:sldId id="350" r:id="rId32"/>
    <p:sldId id="323" r:id="rId33"/>
    <p:sldId id="351" r:id="rId34"/>
    <p:sldId id="352" r:id="rId35"/>
    <p:sldId id="353" r:id="rId36"/>
    <p:sldId id="354" r:id="rId37"/>
    <p:sldId id="355" r:id="rId3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29"/>
  </p:normalViewPr>
  <p:slideViewPr>
    <p:cSldViewPr snapToGrid="0" snapToObjects="1">
      <p:cViewPr varScale="1">
        <p:scale>
          <a:sx n="106" d="100"/>
          <a:sy n="106" d="100"/>
        </p:scale>
        <p:origin x="79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B3FBA4-28E6-6F4F-B228-967BBAEFBBB6}" type="datetimeFigureOut">
              <a:rPr lang="nl-NL" smtClean="0"/>
              <a:t>10-02-20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C764F0-F610-D746-A20E-89DF2122DBA9}" type="slidenum">
              <a:rPr lang="nl-NL" smtClean="0"/>
              <a:t>‹nr.›</a:t>
            </a:fld>
            <a:endParaRPr lang="nl-NL"/>
          </a:p>
        </p:txBody>
      </p:sp>
    </p:spTree>
    <p:extLst>
      <p:ext uri="{BB962C8B-B14F-4D97-AF65-F5344CB8AC3E}">
        <p14:creationId xmlns:p14="http://schemas.microsoft.com/office/powerpoint/2010/main" val="3818982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biologielessen.nl/images/Bovenbouw/Spieren/Nerveringspieren.jpg"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gezondheidsplein.nl/menselijk-lichaam/hersenen/item45083"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www.gezondheidsplein.nl/menselijk-lichaam/longen/item45076" TargetMode="External"/><Relationship Id="rId4" Type="http://schemas.openxmlformats.org/officeDocument/2006/relationships/hyperlink" Target="https://www.gezondheidsplein.nl/aandoeningen/verkoudheid/item31767"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5C764F0-F610-D746-A20E-89DF2122DBA9}" type="slidenum">
              <a:rPr lang="nl-NL" smtClean="0"/>
              <a:t>1</a:t>
            </a:fld>
            <a:endParaRPr lang="nl-NL"/>
          </a:p>
        </p:txBody>
      </p:sp>
    </p:spTree>
    <p:extLst>
      <p:ext uri="{BB962C8B-B14F-4D97-AF65-F5344CB8AC3E}">
        <p14:creationId xmlns:p14="http://schemas.microsoft.com/office/powerpoint/2010/main" val="3667056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De hartspier (myocard) maakt geen deel uit van het bewegingsapparaat. Net als de skeletspieren heeft de hartspier een regelmatig patroon van vezels dat onder een microscoop als </a:t>
            </a:r>
            <a:r>
              <a:rPr lang="nl-NL" sz="1200" b="0" i="0" kern="1200" dirty="0" err="1">
                <a:solidFill>
                  <a:schemeClr val="tx1"/>
                </a:solidFill>
                <a:effectLst/>
                <a:latin typeface="+mn-lt"/>
                <a:ea typeface="+mn-ea"/>
                <a:cs typeface="+mn-cs"/>
              </a:rPr>
              <a:t>dwarsstreping</a:t>
            </a:r>
            <a:r>
              <a:rPr lang="nl-NL" sz="1200" b="0" i="0" kern="1200" dirty="0">
                <a:solidFill>
                  <a:schemeClr val="tx1"/>
                </a:solidFill>
                <a:effectLst/>
                <a:latin typeface="+mn-lt"/>
                <a:ea typeface="+mn-ea"/>
                <a:cs typeface="+mn-cs"/>
              </a:rPr>
              <a:t> zichtbaar is. De hartspier is echter een spier die vanzelf ritmisch samentrekt en ontspant.</a:t>
            </a:r>
            <a:endParaRPr lang="nl-NL" dirty="0"/>
          </a:p>
          <a:p>
            <a:endParaRPr lang="nl-NL" dirty="0"/>
          </a:p>
        </p:txBody>
      </p:sp>
      <p:sp>
        <p:nvSpPr>
          <p:cNvPr id="4" name="Tijdelijke aanduiding voor dianummer 3"/>
          <p:cNvSpPr>
            <a:spLocks noGrp="1"/>
          </p:cNvSpPr>
          <p:nvPr>
            <p:ph type="sldNum" sz="quarter" idx="10"/>
          </p:nvPr>
        </p:nvSpPr>
        <p:spPr/>
        <p:txBody>
          <a:bodyPr/>
          <a:lstStyle/>
          <a:p>
            <a:fld id="{D9C4EF6F-67D6-48E1-997D-7967377C0388}" type="slidenum">
              <a:rPr lang="nl-NL" smtClean="0"/>
              <a:t>30</a:t>
            </a:fld>
            <a:endParaRPr lang="nl-NL"/>
          </a:p>
        </p:txBody>
      </p:sp>
    </p:spTree>
    <p:extLst>
      <p:ext uri="{BB962C8B-B14F-4D97-AF65-F5344CB8AC3E}">
        <p14:creationId xmlns:p14="http://schemas.microsoft.com/office/powerpoint/2010/main" val="134896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9C4EF6F-67D6-48E1-997D-7967377C0388}" type="slidenum">
              <a:rPr lang="nl-NL" smtClean="0"/>
              <a:t>31</a:t>
            </a:fld>
            <a:endParaRPr lang="nl-NL"/>
          </a:p>
        </p:txBody>
      </p:sp>
    </p:spTree>
    <p:extLst>
      <p:ext uri="{BB962C8B-B14F-4D97-AF65-F5344CB8AC3E}">
        <p14:creationId xmlns:p14="http://schemas.microsoft.com/office/powerpoint/2010/main" val="1734358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Elke spiervezel wordt aangestuurd door motorische zenuwen uit het animale zenuwstelsel. </a:t>
            </a:r>
            <a:r>
              <a:rPr lang="nl-NL" sz="1200" b="0" i="0" kern="1200" dirty="0" err="1">
                <a:solidFill>
                  <a:schemeClr val="tx1"/>
                </a:solidFill>
                <a:effectLst/>
                <a:latin typeface="+mn-lt"/>
                <a:ea typeface="+mn-ea"/>
                <a:cs typeface="+mn-cs"/>
              </a:rPr>
              <a:t>Actipotentialen</a:t>
            </a:r>
            <a:r>
              <a:rPr lang="nl-NL" sz="1200" b="0" i="0" kern="1200" dirty="0">
                <a:solidFill>
                  <a:schemeClr val="tx1"/>
                </a:solidFill>
                <a:effectLst/>
                <a:latin typeface="+mn-lt"/>
                <a:ea typeface="+mn-ea"/>
                <a:cs typeface="+mn-cs"/>
              </a:rPr>
              <a:t> in deze motorische zenuwen zorgen voor contractie van de spiervezels. De synapsen van de motorische zenuwen zitten vast aan de spiervezels. In elke spier zitten zintuigcellen </a:t>
            </a:r>
            <a:r>
              <a:rPr lang="nl-NL" sz="1200" b="1" i="0" u="none" strike="noStrike" kern="1200" dirty="0">
                <a:solidFill>
                  <a:schemeClr val="tx1"/>
                </a:solidFill>
                <a:effectLst/>
                <a:latin typeface="+mn-lt"/>
                <a:ea typeface="+mn-ea"/>
                <a:cs typeface="+mn-cs"/>
                <a:hlinkClick r:id="rId3"/>
              </a:rPr>
              <a:t>(spierspoeltjes)</a:t>
            </a:r>
            <a:r>
              <a:rPr lang="nl-NL" sz="1200" b="0" i="0" kern="1200" dirty="0">
                <a:solidFill>
                  <a:schemeClr val="tx1"/>
                </a:solidFill>
                <a:effectLst/>
                <a:latin typeface="+mn-lt"/>
                <a:ea typeface="+mn-ea"/>
                <a:cs typeface="+mn-cs"/>
              </a:rPr>
              <a:t> die de spanning in de spieren en pezen meten. Vanuit deze zintuigen ontvang je via sensorische zenuwen signalen over de spanning in de spieren en de pezen.  </a:t>
            </a:r>
            <a:endParaRPr lang="nl-NL" dirty="0"/>
          </a:p>
        </p:txBody>
      </p:sp>
      <p:sp>
        <p:nvSpPr>
          <p:cNvPr id="4" name="Tijdelijke aanduiding voor dianummer 3"/>
          <p:cNvSpPr>
            <a:spLocks noGrp="1"/>
          </p:cNvSpPr>
          <p:nvPr>
            <p:ph type="sldNum" sz="quarter" idx="10"/>
          </p:nvPr>
        </p:nvSpPr>
        <p:spPr/>
        <p:txBody>
          <a:bodyPr/>
          <a:lstStyle/>
          <a:p>
            <a:fld id="{D9C4EF6F-67D6-48E1-997D-7967377C0388}" type="slidenum">
              <a:rPr lang="nl-NL" smtClean="0"/>
              <a:t>37</a:t>
            </a:fld>
            <a:endParaRPr lang="nl-NL"/>
          </a:p>
        </p:txBody>
      </p:sp>
    </p:spTree>
    <p:extLst>
      <p:ext uri="{BB962C8B-B14F-4D97-AF65-F5344CB8AC3E}">
        <p14:creationId xmlns:p14="http://schemas.microsoft.com/office/powerpoint/2010/main" val="3179141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Stopzetten </a:t>
            </a:r>
            <a:r>
              <a:rPr lang="nl-NL"/>
              <a:t>bij hartkleppen. </a:t>
            </a:r>
          </a:p>
        </p:txBody>
      </p:sp>
      <p:sp>
        <p:nvSpPr>
          <p:cNvPr id="4" name="Tijdelijke aanduiding voor dianummer 3"/>
          <p:cNvSpPr>
            <a:spLocks noGrp="1"/>
          </p:cNvSpPr>
          <p:nvPr>
            <p:ph type="sldNum" sz="quarter" idx="10"/>
          </p:nvPr>
        </p:nvSpPr>
        <p:spPr/>
        <p:txBody>
          <a:bodyPr/>
          <a:lstStyle/>
          <a:p>
            <a:pPr>
              <a:defRPr/>
            </a:pPr>
            <a:fld id="{4EE79A7F-7B54-4061-AB6D-115332525F64}" type="slidenum">
              <a:rPr lang="nl-NL" altLang="nl-NL" smtClean="0"/>
              <a:pPr>
                <a:defRPr/>
              </a:pPr>
              <a:t>13</a:t>
            </a:fld>
            <a:endParaRPr lang="nl-NL" altLang="nl-NL"/>
          </a:p>
        </p:txBody>
      </p:sp>
    </p:spTree>
    <p:extLst>
      <p:ext uri="{BB962C8B-B14F-4D97-AF65-F5344CB8AC3E}">
        <p14:creationId xmlns:p14="http://schemas.microsoft.com/office/powerpoint/2010/main" val="498594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kern="1200" dirty="0">
                <a:solidFill>
                  <a:schemeClr val="tx1"/>
                </a:solidFill>
                <a:effectLst/>
                <a:latin typeface="+mn-lt"/>
                <a:ea typeface="+mn-ea"/>
                <a:cs typeface="+mn-cs"/>
              </a:rPr>
              <a:t>Neusholte</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Lucht die door de neus wordt ingeademd stroomt minder snel dan lucht die door de mond gaat. Vuiltjes in de lucht blijven kleven aan de neusharen en slijmlaag in de neusholte.</a:t>
            </a:r>
            <a:br>
              <a:rPr lang="nl-NL" sz="1200" kern="1200" dirty="0">
                <a:solidFill>
                  <a:schemeClr val="tx1"/>
                </a:solidFill>
                <a:effectLst/>
                <a:latin typeface="+mn-lt"/>
                <a:ea typeface="+mn-ea"/>
                <a:cs typeface="+mn-cs"/>
              </a:rPr>
            </a:br>
            <a:r>
              <a:rPr lang="nl-NL" sz="1200" b="1" kern="1200" dirty="0">
                <a:solidFill>
                  <a:schemeClr val="tx1"/>
                </a:solidFill>
                <a:effectLst/>
                <a:latin typeface="+mn-lt"/>
                <a:ea typeface="+mn-ea"/>
                <a:cs typeface="+mn-cs"/>
              </a:rPr>
              <a:t>Keelholte</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Achterin de mond vind je de keelholte. In de keelholte bevindt zich ook het strottenhoofd: de ingang naar de slokdarm en de luchtpijp. In het strottenhoofd liggen de stembanden.</a:t>
            </a:r>
            <a:br>
              <a:rPr lang="nl-NL" sz="1200" kern="1200" dirty="0">
                <a:solidFill>
                  <a:schemeClr val="tx1"/>
                </a:solidFill>
                <a:effectLst/>
                <a:latin typeface="+mn-lt"/>
                <a:ea typeface="+mn-ea"/>
                <a:cs typeface="+mn-cs"/>
              </a:rPr>
            </a:br>
            <a:r>
              <a:rPr lang="nl-NL" sz="1200" b="1" kern="1200" dirty="0">
                <a:solidFill>
                  <a:schemeClr val="tx1"/>
                </a:solidFill>
                <a:effectLst/>
                <a:latin typeface="+mn-lt"/>
                <a:ea typeface="+mn-ea"/>
                <a:cs typeface="+mn-cs"/>
              </a:rPr>
              <a:t>Strottenklepje</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Het strottenklepje sluit luchtpijp af tijdens het slikken. Dat voorkomt dat er voedsel in de luchtpijp komt.</a:t>
            </a:r>
            <a:br>
              <a:rPr lang="nl-NL" sz="1200" kern="1200" dirty="0">
                <a:solidFill>
                  <a:schemeClr val="tx1"/>
                </a:solidFill>
                <a:effectLst/>
                <a:latin typeface="+mn-lt"/>
                <a:ea typeface="+mn-ea"/>
                <a:cs typeface="+mn-cs"/>
              </a:rPr>
            </a:br>
            <a:r>
              <a:rPr lang="nl-NL" sz="1200" b="1" kern="1200" dirty="0">
                <a:solidFill>
                  <a:schemeClr val="tx1"/>
                </a:solidFill>
                <a:effectLst/>
                <a:latin typeface="+mn-lt"/>
                <a:ea typeface="+mn-ea"/>
                <a:cs typeface="+mn-cs"/>
              </a:rPr>
              <a:t>Luchtpijp</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De luchtpijp is een stevige buis die bestaat uit kraakbeenringen.</a:t>
            </a:r>
            <a:br>
              <a:rPr lang="nl-NL" sz="1200" kern="1200" dirty="0">
                <a:solidFill>
                  <a:schemeClr val="tx1"/>
                </a:solidFill>
                <a:effectLst/>
                <a:latin typeface="+mn-lt"/>
                <a:ea typeface="+mn-ea"/>
                <a:cs typeface="+mn-cs"/>
              </a:rPr>
            </a:br>
            <a:r>
              <a:rPr lang="nl-NL" sz="1200" b="1" kern="1200" dirty="0">
                <a:solidFill>
                  <a:schemeClr val="tx1"/>
                </a:solidFill>
                <a:effectLst/>
                <a:latin typeface="+mn-lt"/>
                <a:ea typeface="+mn-ea"/>
                <a:cs typeface="+mn-cs"/>
              </a:rPr>
              <a:t>Long</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De longen bestaan uit longblaasjes. Om de longblaasjes lopen bloedvaatjes. De longblaasjes geven zuurstof af aan de bloedvaatjes en nemen koolstofdioxide op uit het bloed.</a:t>
            </a:r>
            <a:br>
              <a:rPr lang="nl-NL" sz="1200" kern="1200" dirty="0">
                <a:solidFill>
                  <a:schemeClr val="tx1"/>
                </a:solidFill>
                <a:effectLst/>
                <a:latin typeface="+mn-lt"/>
                <a:ea typeface="+mn-ea"/>
                <a:cs typeface="+mn-cs"/>
              </a:rPr>
            </a:br>
            <a:r>
              <a:rPr lang="nl-NL" sz="1200" b="1" kern="1200" dirty="0">
                <a:solidFill>
                  <a:schemeClr val="tx1"/>
                </a:solidFill>
                <a:effectLst/>
                <a:latin typeface="+mn-lt"/>
                <a:ea typeface="+mn-ea"/>
                <a:cs typeface="+mn-cs"/>
              </a:rPr>
              <a:t>Bronchiën</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De luchtpijp vertakt in de twee </a:t>
            </a:r>
            <a:r>
              <a:rPr lang="nl-NL" sz="1200" kern="1200" dirty="0" err="1">
                <a:solidFill>
                  <a:schemeClr val="tx1"/>
                </a:solidFill>
                <a:effectLst/>
                <a:latin typeface="+mn-lt"/>
                <a:ea typeface="+mn-ea"/>
                <a:cs typeface="+mn-cs"/>
              </a:rPr>
              <a:t>bronchieën</a:t>
            </a:r>
            <a:r>
              <a:rPr lang="nl-NL" sz="1200" kern="1200" dirty="0">
                <a:solidFill>
                  <a:schemeClr val="tx1"/>
                </a:solidFill>
                <a:effectLst/>
                <a:latin typeface="+mn-lt"/>
                <a:ea typeface="+mn-ea"/>
                <a:cs typeface="+mn-cs"/>
              </a:rPr>
              <a:t>. Die zorgen dat de lucht naar de longblaasjes vervoerd kan worden.</a:t>
            </a:r>
            <a:br>
              <a:rPr lang="nl-NL" sz="1200" kern="1200" dirty="0">
                <a:solidFill>
                  <a:schemeClr val="tx1"/>
                </a:solidFill>
                <a:effectLst/>
                <a:latin typeface="+mn-lt"/>
                <a:ea typeface="+mn-ea"/>
                <a:cs typeface="+mn-cs"/>
              </a:rPr>
            </a:br>
            <a:r>
              <a:rPr lang="nl-NL" sz="1200" b="1" kern="1200" dirty="0">
                <a:solidFill>
                  <a:schemeClr val="tx1"/>
                </a:solidFill>
                <a:effectLst/>
                <a:latin typeface="+mn-lt"/>
                <a:ea typeface="+mn-ea"/>
                <a:cs typeface="+mn-cs"/>
              </a:rPr>
              <a:t>Longblaasje</a:t>
            </a:r>
            <a:r>
              <a:rPr lang="nl-NL" sz="1200" kern="1200" dirty="0">
                <a:solidFill>
                  <a:schemeClr val="tx1"/>
                </a:solidFill>
                <a:effectLst/>
                <a:latin typeface="+mn-lt"/>
                <a:ea typeface="+mn-ea"/>
                <a:cs typeface="+mn-cs"/>
              </a:rPr>
              <a:t>s</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De bronchiën vertakken zich in de longen steeds verder en steeds kleiner. Aan de uiteinden van de allerkleinste takjes zitten de longblaasjes. Het zijn een soort zakjes waar gaswisseling plaatsvindt.</a:t>
            </a:r>
          </a:p>
        </p:txBody>
      </p:sp>
      <p:sp>
        <p:nvSpPr>
          <p:cNvPr id="4" name="Tijdelijke aanduiding voor dianummer 3"/>
          <p:cNvSpPr>
            <a:spLocks noGrp="1"/>
          </p:cNvSpPr>
          <p:nvPr>
            <p:ph type="sldNum" sz="quarter" idx="10"/>
          </p:nvPr>
        </p:nvSpPr>
        <p:spPr/>
        <p:txBody>
          <a:bodyPr/>
          <a:lstStyle/>
          <a:p>
            <a:fld id="{4499C61E-FA29-48B5-B8E4-AFB31D3E6003}" type="slidenum">
              <a:rPr lang="nl-NL" smtClean="0"/>
              <a:t>15</a:t>
            </a:fld>
            <a:endParaRPr lang="nl-NL"/>
          </a:p>
        </p:txBody>
      </p:sp>
    </p:spTree>
    <p:extLst>
      <p:ext uri="{BB962C8B-B14F-4D97-AF65-F5344CB8AC3E}">
        <p14:creationId xmlns:p14="http://schemas.microsoft.com/office/powerpoint/2010/main" val="1319711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499C61E-FA29-48B5-B8E4-AFB31D3E6003}" type="slidenum">
              <a:rPr lang="nl-NL" smtClean="0"/>
              <a:t>16</a:t>
            </a:fld>
            <a:endParaRPr lang="nl-NL"/>
          </a:p>
        </p:txBody>
      </p:sp>
    </p:spTree>
    <p:extLst>
      <p:ext uri="{BB962C8B-B14F-4D97-AF65-F5344CB8AC3E}">
        <p14:creationId xmlns:p14="http://schemas.microsoft.com/office/powerpoint/2010/main" val="3831737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0" kern="1200" dirty="0">
                <a:solidFill>
                  <a:schemeClr val="tx1"/>
                </a:solidFill>
                <a:effectLst/>
                <a:latin typeface="+mn-lt"/>
                <a:ea typeface="+mn-ea"/>
                <a:cs typeface="+mn-cs"/>
              </a:rPr>
              <a:t>Neusholte</a:t>
            </a:r>
          </a:p>
          <a:p>
            <a:r>
              <a:rPr lang="nl-NL" sz="1200" b="0" i="0" kern="1200" dirty="0">
                <a:solidFill>
                  <a:schemeClr val="tx1"/>
                </a:solidFill>
                <a:effectLst/>
                <a:latin typeface="+mn-lt"/>
                <a:ea typeface="+mn-ea"/>
                <a:cs typeface="+mn-cs"/>
              </a:rPr>
              <a:t>Je neusholte bestaat uit </a:t>
            </a:r>
            <a:r>
              <a:rPr lang="nl-NL" sz="1200" b="1" i="0" kern="1200" dirty="0">
                <a:solidFill>
                  <a:schemeClr val="tx1"/>
                </a:solidFill>
                <a:effectLst/>
                <a:latin typeface="+mn-lt"/>
                <a:ea typeface="+mn-ea"/>
                <a:cs typeface="+mn-cs"/>
              </a:rPr>
              <a:t>twee ruimten in je neus. </a:t>
            </a:r>
            <a:r>
              <a:rPr lang="nl-NL" sz="1200" b="0" i="0" kern="1200" dirty="0">
                <a:solidFill>
                  <a:schemeClr val="tx1"/>
                </a:solidFill>
                <a:effectLst/>
                <a:latin typeface="+mn-lt"/>
                <a:ea typeface="+mn-ea"/>
                <a:cs typeface="+mn-cs"/>
              </a:rPr>
              <a:t>Deze twee ruimten worden gescheiden door het tussenschot. Je neusholte is bekleed met slijmvliezen waarin zich ook bloedvaten en reukzenuwen bevinden. Je neusholte staat in verbinding met:</a:t>
            </a:r>
          </a:p>
          <a:p>
            <a:pPr marL="171450" indent="-171450">
              <a:buFont typeface="Arial" panose="020B0604020202020204" pitchFamily="34" charset="0"/>
              <a:buChar char="•"/>
            </a:pPr>
            <a:r>
              <a:rPr lang="nl-NL" sz="1200" b="0" i="0" kern="1200" dirty="0">
                <a:solidFill>
                  <a:schemeClr val="tx1"/>
                </a:solidFill>
                <a:effectLst/>
                <a:latin typeface="+mn-lt"/>
                <a:ea typeface="+mn-ea"/>
                <a:cs typeface="+mn-cs"/>
              </a:rPr>
              <a:t>De buitenlucht via je neusgaten.</a:t>
            </a:r>
          </a:p>
          <a:p>
            <a:pPr marL="171450" indent="-171450">
              <a:buFont typeface="Arial" panose="020B0604020202020204" pitchFamily="34" charset="0"/>
              <a:buChar char="•"/>
            </a:pPr>
            <a:r>
              <a:rPr lang="nl-NL" sz="1200" b="0" i="0" kern="1200" dirty="0">
                <a:solidFill>
                  <a:schemeClr val="tx1"/>
                </a:solidFill>
                <a:effectLst/>
                <a:latin typeface="+mn-lt"/>
                <a:ea typeface="+mn-ea"/>
                <a:cs typeface="+mn-cs"/>
              </a:rPr>
              <a:t>Je keelholte via de zogenaamde neusschelpen.</a:t>
            </a:r>
          </a:p>
          <a:p>
            <a:pPr marL="171450" indent="-171450">
              <a:buFont typeface="Arial" panose="020B0604020202020204" pitchFamily="34" charset="0"/>
              <a:buChar char="•"/>
            </a:pPr>
            <a:r>
              <a:rPr lang="nl-NL" sz="1200" b="0" i="0" kern="1200" dirty="0">
                <a:solidFill>
                  <a:schemeClr val="tx1"/>
                </a:solidFill>
                <a:effectLst/>
                <a:latin typeface="+mn-lt"/>
                <a:ea typeface="+mn-ea"/>
                <a:cs typeface="+mn-cs"/>
              </a:rPr>
              <a:t>De neusbijholten. </a:t>
            </a:r>
          </a:p>
          <a:p>
            <a:r>
              <a:rPr lang="nl-NL" sz="1200" b="0" i="0" kern="1200" dirty="0">
                <a:solidFill>
                  <a:schemeClr val="tx1"/>
                </a:solidFill>
                <a:effectLst/>
                <a:latin typeface="+mn-lt"/>
                <a:ea typeface="+mn-ea"/>
                <a:cs typeface="+mn-cs"/>
              </a:rPr>
              <a:t>Het slijmvlies van je neus kan weer verdeeld worden in twee delen:</a:t>
            </a:r>
          </a:p>
          <a:p>
            <a:r>
              <a:rPr lang="nl-NL" sz="1200" b="0" i="1" kern="1200" dirty="0">
                <a:solidFill>
                  <a:schemeClr val="tx1"/>
                </a:solidFill>
                <a:effectLst/>
                <a:latin typeface="+mn-lt"/>
                <a:ea typeface="+mn-ea"/>
                <a:cs typeface="+mn-cs"/>
              </a:rPr>
              <a:t>Het ademhalingsgedeelte.</a:t>
            </a:r>
            <a:r>
              <a:rPr lang="nl-NL" sz="1200" b="0" i="0" kern="1200" dirty="0">
                <a:solidFill>
                  <a:schemeClr val="tx1"/>
                </a:solidFill>
                <a:effectLst/>
                <a:latin typeface="+mn-lt"/>
                <a:ea typeface="+mn-ea"/>
                <a:cs typeface="+mn-cs"/>
              </a:rPr>
              <a:t> Het grootste deel van je neus behoort tot het zogenaamde ademhalingsgedeelte. In dit deel van je neus bevat het neusslijmvlies lange trilharen. De trilharen vervoeren alles wat op hen terecht komt aan slijm en deeltjes uit de lucht naar je keelholte. Eventuele bacteriën en giftige stofdeeltjes uit de lucht kunnen zo opgeruimd worden voordat ze je besmetten of beschadigen. </a:t>
            </a:r>
          </a:p>
          <a:p>
            <a:r>
              <a:rPr lang="nl-NL" sz="1200" b="0" i="1" kern="1200" dirty="0">
                <a:solidFill>
                  <a:schemeClr val="tx1"/>
                </a:solidFill>
                <a:effectLst/>
                <a:latin typeface="+mn-lt"/>
                <a:ea typeface="+mn-ea"/>
                <a:cs typeface="+mn-cs"/>
              </a:rPr>
              <a:t>Het reukgedeelte.</a:t>
            </a:r>
            <a:r>
              <a:rPr lang="nl-NL" sz="1200" b="0" i="0" kern="1200" dirty="0">
                <a:solidFill>
                  <a:schemeClr val="tx1"/>
                </a:solidFill>
                <a:effectLst/>
                <a:latin typeface="+mn-lt"/>
                <a:ea typeface="+mn-ea"/>
                <a:cs typeface="+mn-cs"/>
              </a:rPr>
              <a:t> Het reukgedeelte van je neusslijmvlies bevindt zich in het bovenste deel van de neusholte. Hier zit in het slijmvlies het zogenaamde olfactorische systeem of reukreceptoren. Deze receptoren staan in contact met de </a:t>
            </a:r>
            <a:r>
              <a:rPr lang="nl-NL" sz="1200" b="0" i="0" u="none" strike="noStrike" kern="1200" dirty="0">
                <a:solidFill>
                  <a:schemeClr val="tx1"/>
                </a:solidFill>
                <a:effectLst/>
                <a:latin typeface="+mn-lt"/>
                <a:ea typeface="+mn-ea"/>
                <a:cs typeface="+mn-cs"/>
                <a:hlinkClick r:id="rId3" tooltip="Hersenen"/>
              </a:rPr>
              <a:t>hersenen</a:t>
            </a:r>
            <a:r>
              <a:rPr lang="nl-NL" sz="1200" b="0" i="0" kern="1200" dirty="0">
                <a:solidFill>
                  <a:schemeClr val="tx1"/>
                </a:solidFill>
                <a:effectLst/>
                <a:latin typeface="+mn-lt"/>
                <a:ea typeface="+mn-ea"/>
                <a:cs typeface="+mn-cs"/>
              </a:rPr>
              <a:t> en geven informatie over de geuren door. </a:t>
            </a:r>
          </a:p>
          <a:p>
            <a:endParaRPr lang="nl-NL" sz="1200" b="1" i="0" kern="1200" dirty="0">
              <a:solidFill>
                <a:schemeClr val="tx1"/>
              </a:solidFill>
              <a:effectLst/>
              <a:latin typeface="+mn-lt"/>
              <a:ea typeface="+mn-ea"/>
              <a:cs typeface="+mn-cs"/>
            </a:endParaRPr>
          </a:p>
          <a:p>
            <a:r>
              <a:rPr lang="nl-NL" sz="1200" b="1" i="0" kern="1200" dirty="0">
                <a:solidFill>
                  <a:schemeClr val="tx1"/>
                </a:solidFill>
                <a:effectLst/>
                <a:latin typeface="+mn-lt"/>
                <a:ea typeface="+mn-ea"/>
                <a:cs typeface="+mn-cs"/>
              </a:rPr>
              <a:t>Functie van je neus</a:t>
            </a:r>
          </a:p>
          <a:p>
            <a:r>
              <a:rPr lang="nl-NL" sz="1200" b="0" i="0" kern="1200" dirty="0">
                <a:solidFill>
                  <a:schemeClr val="tx1"/>
                </a:solidFill>
                <a:effectLst/>
                <a:latin typeface="+mn-lt"/>
                <a:ea typeface="+mn-ea"/>
                <a:cs typeface="+mn-cs"/>
              </a:rPr>
              <a:t>Hoewel ruiken een belangrijke functie van de neus is, is het niet het enige. De neus is vooral een deel van de ademhalingsorganen. Verder speelt de neus ook een belangrijke rol bij de stemvorming. De neusholte is belangrijk bij het vormen van klanken. Dit merk je vooral als iemand </a:t>
            </a:r>
            <a:r>
              <a:rPr lang="nl-NL" sz="1200" b="0" i="0" u="none" strike="noStrike" kern="1200" dirty="0">
                <a:solidFill>
                  <a:schemeClr val="tx1"/>
                </a:solidFill>
                <a:effectLst/>
                <a:latin typeface="+mn-lt"/>
                <a:ea typeface="+mn-ea"/>
                <a:cs typeface="+mn-cs"/>
                <a:hlinkClick r:id="rId4" tooltip="Verkoudheid"/>
              </a:rPr>
              <a:t>verkouden</a:t>
            </a:r>
            <a:r>
              <a:rPr lang="nl-NL" sz="1200" b="0" i="0" kern="1200" dirty="0">
                <a:solidFill>
                  <a:schemeClr val="tx1"/>
                </a:solidFill>
                <a:effectLst/>
                <a:latin typeface="+mn-lt"/>
                <a:ea typeface="+mn-ea"/>
                <a:cs typeface="+mn-cs"/>
              </a:rPr>
              <a:t> is en ‘door zijn neus praat’. Daarnaast voert de neus  slijm en vocht van de neusbijholten en traanvocht af naar de keelholte. </a:t>
            </a:r>
          </a:p>
          <a:p>
            <a:r>
              <a:rPr lang="nl-NL" sz="1200" b="1" i="0" kern="1200" dirty="0">
                <a:solidFill>
                  <a:schemeClr val="tx1"/>
                </a:solidFill>
                <a:effectLst/>
                <a:latin typeface="+mn-lt"/>
                <a:ea typeface="+mn-ea"/>
                <a:cs typeface="+mn-cs"/>
              </a:rPr>
              <a:t>Werking van je neus </a:t>
            </a:r>
          </a:p>
          <a:p>
            <a:r>
              <a:rPr lang="nl-NL" sz="1200" b="0" i="0" kern="1200" dirty="0">
                <a:solidFill>
                  <a:schemeClr val="tx1"/>
                </a:solidFill>
                <a:effectLst/>
                <a:latin typeface="+mn-lt"/>
                <a:ea typeface="+mn-ea"/>
                <a:cs typeface="+mn-cs"/>
              </a:rPr>
              <a:t>Je neus is een onderdeel van het </a:t>
            </a:r>
            <a:r>
              <a:rPr lang="nl-NL" sz="1200" b="0" i="0" u="none" strike="noStrike" kern="1200" dirty="0">
                <a:solidFill>
                  <a:schemeClr val="tx1"/>
                </a:solidFill>
                <a:effectLst/>
                <a:latin typeface="+mn-lt"/>
                <a:ea typeface="+mn-ea"/>
                <a:cs typeface="+mn-cs"/>
                <a:hlinkClick r:id="rId5" tooltip="Longen"/>
              </a:rPr>
              <a:t>ademhalingsstelsel</a:t>
            </a:r>
            <a:r>
              <a:rPr lang="nl-NL" sz="1200" b="0" i="0" kern="1200" dirty="0">
                <a:solidFill>
                  <a:schemeClr val="tx1"/>
                </a:solidFill>
                <a:effectLst/>
                <a:latin typeface="+mn-lt"/>
                <a:ea typeface="+mn-ea"/>
                <a:cs typeface="+mn-cs"/>
              </a:rPr>
              <a:t>. De lucht die je via je neus inademt, wordt verwarmd en bevochtigd. Door middel van de trilharen wordt de lucht ook gefilterd en gereinigd.  Als de lucht vervolgens hoger in je neus komt, dan komt het langs de zogenaamde olfactorische sensoren. Deze sensoren geven informatie over de geur door aan de hersenen. Op deze manier word je bijvoorbeeld gewaarschuwd voor gevaar door een brandlucht.  Maar hoe werkt dit precies? In de lucht bevinden zich zogenaamde geurmoleculen. Aan het oppervlak van je olfactorische sensoren zitten zogenaamde receptoren voor deze geurmoleculen. Als een geurmolecuul precies op de receptor past, dan wordt er een signaal naar de hersenen gestuurd, anders niet. De receptoren zijn erg specifiek. Op ieder slot (receptor), past maar één soort sleutel (geurmolecuul). Als de hersenen alle verschillende prikkels hebben ontvangen in de hersenen, dan kun je de geur herkennen. </a:t>
            </a:r>
          </a:p>
          <a:p>
            <a:endParaRPr lang="nl-NL" dirty="0"/>
          </a:p>
        </p:txBody>
      </p:sp>
      <p:sp>
        <p:nvSpPr>
          <p:cNvPr id="4" name="Tijdelijke aanduiding voor dianummer 3"/>
          <p:cNvSpPr>
            <a:spLocks noGrp="1"/>
          </p:cNvSpPr>
          <p:nvPr>
            <p:ph type="sldNum" sz="quarter" idx="10"/>
          </p:nvPr>
        </p:nvSpPr>
        <p:spPr/>
        <p:txBody>
          <a:bodyPr/>
          <a:lstStyle/>
          <a:p>
            <a:fld id="{4499C61E-FA29-48B5-B8E4-AFB31D3E6003}" type="slidenum">
              <a:rPr lang="nl-NL" smtClean="0"/>
              <a:t>17</a:t>
            </a:fld>
            <a:endParaRPr lang="nl-NL"/>
          </a:p>
        </p:txBody>
      </p:sp>
    </p:spTree>
    <p:extLst>
      <p:ext uri="{BB962C8B-B14F-4D97-AF65-F5344CB8AC3E}">
        <p14:creationId xmlns:p14="http://schemas.microsoft.com/office/powerpoint/2010/main" val="3464977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Long</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De longen bestaan uit longblaasjes. Om de longblaasjes lopen bloedvaatjes. De longblaasjes geven zuurstof af aan de bloedvaatjes en nemen koolstofdioxide op uit het bloed.</a:t>
            </a:r>
            <a:br>
              <a:rPr lang="nl-NL" sz="1200" kern="1200" dirty="0">
                <a:solidFill>
                  <a:schemeClr val="tx1"/>
                </a:solidFill>
                <a:effectLst/>
                <a:latin typeface="+mn-lt"/>
                <a:ea typeface="+mn-ea"/>
                <a:cs typeface="+mn-cs"/>
              </a:rPr>
            </a:br>
            <a:endParaRPr lang="nl-NL" dirty="0"/>
          </a:p>
        </p:txBody>
      </p:sp>
      <p:sp>
        <p:nvSpPr>
          <p:cNvPr id="4" name="Tijdelijke aanduiding voor dianummer 3"/>
          <p:cNvSpPr>
            <a:spLocks noGrp="1"/>
          </p:cNvSpPr>
          <p:nvPr>
            <p:ph type="sldNum" sz="quarter" idx="10"/>
          </p:nvPr>
        </p:nvSpPr>
        <p:spPr/>
        <p:txBody>
          <a:bodyPr/>
          <a:lstStyle/>
          <a:p>
            <a:fld id="{4499C61E-FA29-48B5-B8E4-AFB31D3E6003}" type="slidenum">
              <a:rPr lang="nl-NL" smtClean="0"/>
              <a:t>18</a:t>
            </a:fld>
            <a:endParaRPr lang="nl-NL"/>
          </a:p>
        </p:txBody>
      </p:sp>
    </p:spTree>
    <p:extLst>
      <p:ext uri="{BB962C8B-B14F-4D97-AF65-F5344CB8AC3E}">
        <p14:creationId xmlns:p14="http://schemas.microsoft.com/office/powerpoint/2010/main" val="3680002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Met pezen zitten de spieren aan het skelet vast. Het zijn deze spieren die bewegingen van het lichaam mogelijk maken. Er zijn drie soorten spieren: skeletspieren, gladde spieren en de hartspier (myocard). De eerste twee maken deel uit van het bewegingsapparaat.</a:t>
            </a:r>
          </a:p>
          <a:p>
            <a:endParaRPr lang="nl-NL" sz="12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D9C4EF6F-67D6-48E1-997D-7967377C0388}" type="slidenum">
              <a:rPr lang="nl-NL" smtClean="0"/>
              <a:t>24</a:t>
            </a:fld>
            <a:endParaRPr lang="nl-NL"/>
          </a:p>
        </p:txBody>
      </p:sp>
    </p:spTree>
    <p:extLst>
      <p:ext uri="{BB962C8B-B14F-4D97-AF65-F5344CB8AC3E}">
        <p14:creationId xmlns:p14="http://schemas.microsoft.com/office/powerpoint/2010/main" val="812215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De skeletspieren zijn voor de meeste mensen de ‘echte' spieren. Deze spieren kunnen worden samengetrokken om de verschillende delen van het lichaam te bewegen. De skeletspieren zijn bundels samentrekbare vezels die in een regelmatig patroon zijn gerangschikt. Onder de microscoop ziet dat eruit als strepen. Ze worden daarom ook wel ‘(dwars)gestreepte spieren' genoemd. De skeletspieren, die voor houding en beweging zorgen, zijn meestal aangehecht aan de botten en rondom de gewrichten, gerangschikt in elkaar tegenwerkende groepen. </a:t>
            </a:r>
          </a:p>
        </p:txBody>
      </p:sp>
      <p:sp>
        <p:nvSpPr>
          <p:cNvPr id="4" name="Tijdelijke aanduiding voor dianummer 3"/>
          <p:cNvSpPr>
            <a:spLocks noGrp="1"/>
          </p:cNvSpPr>
          <p:nvPr>
            <p:ph type="sldNum" sz="quarter" idx="10"/>
          </p:nvPr>
        </p:nvSpPr>
        <p:spPr/>
        <p:txBody>
          <a:bodyPr/>
          <a:lstStyle/>
          <a:p>
            <a:fld id="{D9C4EF6F-67D6-48E1-997D-7967377C0388}" type="slidenum">
              <a:rPr lang="nl-NL" smtClean="0"/>
              <a:t>28</a:t>
            </a:fld>
            <a:endParaRPr lang="nl-NL"/>
          </a:p>
        </p:txBody>
      </p:sp>
    </p:spTree>
    <p:extLst>
      <p:ext uri="{BB962C8B-B14F-4D97-AF65-F5344CB8AC3E}">
        <p14:creationId xmlns:p14="http://schemas.microsoft.com/office/powerpoint/2010/main" val="741379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De gladde spieren controleren bepaalde lichaamsfuncties die niet direct zichtbaar zijn. Er liggen gladde spieren in de wand van slagaders en deze trekken samen om de stroming van het bloed te reguleren. Ze liggen in de wand van ingewanden, waar ze samentrekken om voedsel en ontlasting door het spijsverteringskanaal voort te stuwen. De gladde spieren worden ook door het zenuwstelsel gecontroleerd, maar niet bewust. De prikkels voor het samentrekken en ontspannen van de gladde spieren worden gegeven door de behoeften van het lichaam. Deze spieren werken onbewust. De gladde spieren worden daarom ook wel ‘onwillekeurige spieren' genoemd.</a:t>
            </a:r>
          </a:p>
          <a:p>
            <a:endParaRPr lang="nl-NL" sz="1200" b="0" i="0" kern="1200" dirty="0">
              <a:solidFill>
                <a:schemeClr val="tx1"/>
              </a:solidFill>
              <a:effectLst/>
              <a:latin typeface="+mn-lt"/>
              <a:ea typeface="+mn-ea"/>
              <a:cs typeface="+mn-cs"/>
            </a:endParaRPr>
          </a:p>
          <a:p>
            <a:endParaRPr lang="nl-NL" dirty="0"/>
          </a:p>
          <a:p>
            <a:endParaRPr lang="nl-NL" dirty="0"/>
          </a:p>
        </p:txBody>
      </p:sp>
      <p:sp>
        <p:nvSpPr>
          <p:cNvPr id="4" name="Tijdelijke aanduiding voor dianummer 3"/>
          <p:cNvSpPr>
            <a:spLocks noGrp="1"/>
          </p:cNvSpPr>
          <p:nvPr>
            <p:ph type="sldNum" sz="quarter" idx="10"/>
          </p:nvPr>
        </p:nvSpPr>
        <p:spPr/>
        <p:txBody>
          <a:bodyPr/>
          <a:lstStyle/>
          <a:p>
            <a:fld id="{D9C4EF6F-67D6-48E1-997D-7967377C0388}" type="slidenum">
              <a:rPr lang="nl-NL" smtClean="0"/>
              <a:t>29</a:t>
            </a:fld>
            <a:endParaRPr lang="nl-NL"/>
          </a:p>
        </p:txBody>
      </p:sp>
    </p:spTree>
    <p:extLst>
      <p:ext uri="{BB962C8B-B14F-4D97-AF65-F5344CB8AC3E}">
        <p14:creationId xmlns:p14="http://schemas.microsoft.com/office/powerpoint/2010/main" val="3254459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43F940-85B0-934C-B32E-9A15E79CA61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99E3558-3622-3849-905C-4C16FFA883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58B86EF-C9B2-CD43-A666-E3695DC3C4F0}"/>
              </a:ext>
            </a:extLst>
          </p:cNvPr>
          <p:cNvSpPr>
            <a:spLocks noGrp="1"/>
          </p:cNvSpPr>
          <p:nvPr>
            <p:ph type="dt" sz="half" idx="10"/>
          </p:nvPr>
        </p:nvSpPr>
        <p:spPr/>
        <p:txBody>
          <a:bodyPr/>
          <a:lstStyle/>
          <a:p>
            <a:fld id="{266FE35F-3807-E54F-8A5F-ED37456FC307}" type="datetimeFigureOut">
              <a:rPr lang="nl-NL" smtClean="0"/>
              <a:t>10-02-20</a:t>
            </a:fld>
            <a:endParaRPr lang="nl-NL"/>
          </a:p>
        </p:txBody>
      </p:sp>
      <p:sp>
        <p:nvSpPr>
          <p:cNvPr id="5" name="Tijdelijke aanduiding voor voettekst 4">
            <a:extLst>
              <a:ext uri="{FF2B5EF4-FFF2-40B4-BE49-F238E27FC236}">
                <a16:creationId xmlns:a16="http://schemas.microsoft.com/office/drawing/2014/main" id="{76658F8D-6A48-5D44-8858-CD4FFD0C382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0EB619F-D8A8-A94C-8A33-E0FC6E599E50}"/>
              </a:ext>
            </a:extLst>
          </p:cNvPr>
          <p:cNvSpPr>
            <a:spLocks noGrp="1"/>
          </p:cNvSpPr>
          <p:nvPr>
            <p:ph type="sldNum" sz="quarter" idx="12"/>
          </p:nvPr>
        </p:nvSpPr>
        <p:spPr/>
        <p:txBody>
          <a:bodyPr/>
          <a:lstStyle/>
          <a:p>
            <a:fld id="{A1D4011E-FAA4-8647-BE26-06A6739C95FA}" type="slidenum">
              <a:rPr lang="nl-NL" smtClean="0"/>
              <a:t>‹nr.›</a:t>
            </a:fld>
            <a:endParaRPr lang="nl-NL"/>
          </a:p>
        </p:txBody>
      </p:sp>
    </p:spTree>
    <p:extLst>
      <p:ext uri="{BB962C8B-B14F-4D97-AF65-F5344CB8AC3E}">
        <p14:creationId xmlns:p14="http://schemas.microsoft.com/office/powerpoint/2010/main" val="297872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4FFEFA-FD9C-9D49-ADED-A6BDA92D7C8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9F435A1A-7092-2A4F-BCB8-876F437B179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48FE7FE-DA19-7140-8675-BCB345BD62A5}"/>
              </a:ext>
            </a:extLst>
          </p:cNvPr>
          <p:cNvSpPr>
            <a:spLocks noGrp="1"/>
          </p:cNvSpPr>
          <p:nvPr>
            <p:ph type="dt" sz="half" idx="10"/>
          </p:nvPr>
        </p:nvSpPr>
        <p:spPr/>
        <p:txBody>
          <a:bodyPr/>
          <a:lstStyle/>
          <a:p>
            <a:fld id="{266FE35F-3807-E54F-8A5F-ED37456FC307}" type="datetimeFigureOut">
              <a:rPr lang="nl-NL" smtClean="0"/>
              <a:t>10-02-20</a:t>
            </a:fld>
            <a:endParaRPr lang="nl-NL"/>
          </a:p>
        </p:txBody>
      </p:sp>
      <p:sp>
        <p:nvSpPr>
          <p:cNvPr id="5" name="Tijdelijke aanduiding voor voettekst 4">
            <a:extLst>
              <a:ext uri="{FF2B5EF4-FFF2-40B4-BE49-F238E27FC236}">
                <a16:creationId xmlns:a16="http://schemas.microsoft.com/office/drawing/2014/main" id="{7B2CD626-F232-354B-9052-FC4672FB86D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BDD9E34-17C4-CC4A-A0BF-52FCE175C6C1}"/>
              </a:ext>
            </a:extLst>
          </p:cNvPr>
          <p:cNvSpPr>
            <a:spLocks noGrp="1"/>
          </p:cNvSpPr>
          <p:nvPr>
            <p:ph type="sldNum" sz="quarter" idx="12"/>
          </p:nvPr>
        </p:nvSpPr>
        <p:spPr/>
        <p:txBody>
          <a:bodyPr/>
          <a:lstStyle/>
          <a:p>
            <a:fld id="{A1D4011E-FAA4-8647-BE26-06A6739C95FA}" type="slidenum">
              <a:rPr lang="nl-NL" smtClean="0"/>
              <a:t>‹nr.›</a:t>
            </a:fld>
            <a:endParaRPr lang="nl-NL"/>
          </a:p>
        </p:txBody>
      </p:sp>
    </p:spTree>
    <p:extLst>
      <p:ext uri="{BB962C8B-B14F-4D97-AF65-F5344CB8AC3E}">
        <p14:creationId xmlns:p14="http://schemas.microsoft.com/office/powerpoint/2010/main" val="3251142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72EBD2C-3F3E-1E49-8B3B-3C23921EB4CD}"/>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DB011D78-8299-7444-9C1E-F86EC2F0E241}"/>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23149B8-0901-8F42-8BA9-1A30089882E9}"/>
              </a:ext>
            </a:extLst>
          </p:cNvPr>
          <p:cNvSpPr>
            <a:spLocks noGrp="1"/>
          </p:cNvSpPr>
          <p:nvPr>
            <p:ph type="dt" sz="half" idx="10"/>
          </p:nvPr>
        </p:nvSpPr>
        <p:spPr/>
        <p:txBody>
          <a:bodyPr/>
          <a:lstStyle/>
          <a:p>
            <a:fld id="{266FE35F-3807-E54F-8A5F-ED37456FC307}" type="datetimeFigureOut">
              <a:rPr lang="nl-NL" smtClean="0"/>
              <a:t>10-02-20</a:t>
            </a:fld>
            <a:endParaRPr lang="nl-NL"/>
          </a:p>
        </p:txBody>
      </p:sp>
      <p:sp>
        <p:nvSpPr>
          <p:cNvPr id="5" name="Tijdelijke aanduiding voor voettekst 4">
            <a:extLst>
              <a:ext uri="{FF2B5EF4-FFF2-40B4-BE49-F238E27FC236}">
                <a16:creationId xmlns:a16="http://schemas.microsoft.com/office/drawing/2014/main" id="{39C60461-EA53-2447-ADCA-027787C6C79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05E30F5-FCF0-9749-9319-73D7CD6E3A96}"/>
              </a:ext>
            </a:extLst>
          </p:cNvPr>
          <p:cNvSpPr>
            <a:spLocks noGrp="1"/>
          </p:cNvSpPr>
          <p:nvPr>
            <p:ph type="sldNum" sz="quarter" idx="12"/>
          </p:nvPr>
        </p:nvSpPr>
        <p:spPr/>
        <p:txBody>
          <a:bodyPr/>
          <a:lstStyle/>
          <a:p>
            <a:fld id="{A1D4011E-FAA4-8647-BE26-06A6739C95FA}" type="slidenum">
              <a:rPr lang="nl-NL" smtClean="0"/>
              <a:t>‹nr.›</a:t>
            </a:fld>
            <a:endParaRPr lang="nl-NL"/>
          </a:p>
        </p:txBody>
      </p:sp>
    </p:spTree>
    <p:extLst>
      <p:ext uri="{BB962C8B-B14F-4D97-AF65-F5344CB8AC3E}">
        <p14:creationId xmlns:p14="http://schemas.microsoft.com/office/powerpoint/2010/main" val="1133864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2E1F10-2AD8-1E47-9970-2645E329A38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7A8E50D-F276-7D45-9024-44F776880AB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4D1805E-6614-D645-AEFD-536A81D86368}"/>
              </a:ext>
            </a:extLst>
          </p:cNvPr>
          <p:cNvSpPr>
            <a:spLocks noGrp="1"/>
          </p:cNvSpPr>
          <p:nvPr>
            <p:ph type="dt" sz="half" idx="10"/>
          </p:nvPr>
        </p:nvSpPr>
        <p:spPr/>
        <p:txBody>
          <a:bodyPr/>
          <a:lstStyle/>
          <a:p>
            <a:fld id="{266FE35F-3807-E54F-8A5F-ED37456FC307}" type="datetimeFigureOut">
              <a:rPr lang="nl-NL" smtClean="0"/>
              <a:t>10-02-20</a:t>
            </a:fld>
            <a:endParaRPr lang="nl-NL"/>
          </a:p>
        </p:txBody>
      </p:sp>
      <p:sp>
        <p:nvSpPr>
          <p:cNvPr id="5" name="Tijdelijke aanduiding voor voettekst 4">
            <a:extLst>
              <a:ext uri="{FF2B5EF4-FFF2-40B4-BE49-F238E27FC236}">
                <a16:creationId xmlns:a16="http://schemas.microsoft.com/office/drawing/2014/main" id="{80B1D438-D881-2343-83C9-963A5DBA925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BA82006-E77E-C048-8AF7-319031C841F5}"/>
              </a:ext>
            </a:extLst>
          </p:cNvPr>
          <p:cNvSpPr>
            <a:spLocks noGrp="1"/>
          </p:cNvSpPr>
          <p:nvPr>
            <p:ph type="sldNum" sz="quarter" idx="12"/>
          </p:nvPr>
        </p:nvSpPr>
        <p:spPr/>
        <p:txBody>
          <a:bodyPr/>
          <a:lstStyle/>
          <a:p>
            <a:fld id="{A1D4011E-FAA4-8647-BE26-06A6739C95FA}" type="slidenum">
              <a:rPr lang="nl-NL" smtClean="0"/>
              <a:t>‹nr.›</a:t>
            </a:fld>
            <a:endParaRPr lang="nl-NL"/>
          </a:p>
        </p:txBody>
      </p:sp>
    </p:spTree>
    <p:extLst>
      <p:ext uri="{BB962C8B-B14F-4D97-AF65-F5344CB8AC3E}">
        <p14:creationId xmlns:p14="http://schemas.microsoft.com/office/powerpoint/2010/main" val="1313869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30CDFA-DC28-1948-992B-ED4A93E2CB8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31B3D245-C64A-BD4A-985F-8A75638D77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DFBCF32-5817-A846-80A7-6B4ACC4CBE9F}"/>
              </a:ext>
            </a:extLst>
          </p:cNvPr>
          <p:cNvSpPr>
            <a:spLocks noGrp="1"/>
          </p:cNvSpPr>
          <p:nvPr>
            <p:ph type="dt" sz="half" idx="10"/>
          </p:nvPr>
        </p:nvSpPr>
        <p:spPr/>
        <p:txBody>
          <a:bodyPr/>
          <a:lstStyle/>
          <a:p>
            <a:fld id="{266FE35F-3807-E54F-8A5F-ED37456FC307}" type="datetimeFigureOut">
              <a:rPr lang="nl-NL" smtClean="0"/>
              <a:t>10-02-20</a:t>
            </a:fld>
            <a:endParaRPr lang="nl-NL"/>
          </a:p>
        </p:txBody>
      </p:sp>
      <p:sp>
        <p:nvSpPr>
          <p:cNvPr id="5" name="Tijdelijke aanduiding voor voettekst 4">
            <a:extLst>
              <a:ext uri="{FF2B5EF4-FFF2-40B4-BE49-F238E27FC236}">
                <a16:creationId xmlns:a16="http://schemas.microsoft.com/office/drawing/2014/main" id="{F3DD06EB-9550-5C4B-9D8D-1B46B07209A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5D11909-AA0F-3F49-9A73-91D71F1A332A}"/>
              </a:ext>
            </a:extLst>
          </p:cNvPr>
          <p:cNvSpPr>
            <a:spLocks noGrp="1"/>
          </p:cNvSpPr>
          <p:nvPr>
            <p:ph type="sldNum" sz="quarter" idx="12"/>
          </p:nvPr>
        </p:nvSpPr>
        <p:spPr/>
        <p:txBody>
          <a:bodyPr/>
          <a:lstStyle/>
          <a:p>
            <a:fld id="{A1D4011E-FAA4-8647-BE26-06A6739C95FA}" type="slidenum">
              <a:rPr lang="nl-NL" smtClean="0"/>
              <a:t>‹nr.›</a:t>
            </a:fld>
            <a:endParaRPr lang="nl-NL"/>
          </a:p>
        </p:txBody>
      </p:sp>
    </p:spTree>
    <p:extLst>
      <p:ext uri="{BB962C8B-B14F-4D97-AF65-F5344CB8AC3E}">
        <p14:creationId xmlns:p14="http://schemas.microsoft.com/office/powerpoint/2010/main" val="515997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5F4107-5B0D-0041-8AC8-4CA67340E78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86749CD-9FF0-B94C-A8F3-33C6DE8B79A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8D747AC-3281-5549-9783-8CC039C0370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B77D69D-2149-3F48-BF34-A0F189DE7DBC}"/>
              </a:ext>
            </a:extLst>
          </p:cNvPr>
          <p:cNvSpPr>
            <a:spLocks noGrp="1"/>
          </p:cNvSpPr>
          <p:nvPr>
            <p:ph type="dt" sz="half" idx="10"/>
          </p:nvPr>
        </p:nvSpPr>
        <p:spPr/>
        <p:txBody>
          <a:bodyPr/>
          <a:lstStyle/>
          <a:p>
            <a:fld id="{266FE35F-3807-E54F-8A5F-ED37456FC307}" type="datetimeFigureOut">
              <a:rPr lang="nl-NL" smtClean="0"/>
              <a:t>10-02-20</a:t>
            </a:fld>
            <a:endParaRPr lang="nl-NL"/>
          </a:p>
        </p:txBody>
      </p:sp>
      <p:sp>
        <p:nvSpPr>
          <p:cNvPr id="6" name="Tijdelijke aanduiding voor voettekst 5">
            <a:extLst>
              <a:ext uri="{FF2B5EF4-FFF2-40B4-BE49-F238E27FC236}">
                <a16:creationId xmlns:a16="http://schemas.microsoft.com/office/drawing/2014/main" id="{561E86C5-E74C-724C-AFDB-42BDD3DDFCF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C99B9D7-C5B4-0E4C-9E74-C004B63C3487}"/>
              </a:ext>
            </a:extLst>
          </p:cNvPr>
          <p:cNvSpPr>
            <a:spLocks noGrp="1"/>
          </p:cNvSpPr>
          <p:nvPr>
            <p:ph type="sldNum" sz="quarter" idx="12"/>
          </p:nvPr>
        </p:nvSpPr>
        <p:spPr/>
        <p:txBody>
          <a:bodyPr/>
          <a:lstStyle/>
          <a:p>
            <a:fld id="{A1D4011E-FAA4-8647-BE26-06A6739C95FA}" type="slidenum">
              <a:rPr lang="nl-NL" smtClean="0"/>
              <a:t>‹nr.›</a:t>
            </a:fld>
            <a:endParaRPr lang="nl-NL"/>
          </a:p>
        </p:txBody>
      </p:sp>
    </p:spTree>
    <p:extLst>
      <p:ext uri="{BB962C8B-B14F-4D97-AF65-F5344CB8AC3E}">
        <p14:creationId xmlns:p14="http://schemas.microsoft.com/office/powerpoint/2010/main" val="891259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E8BD62-4659-EB4F-A3F0-B6C355FC84D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3243611-CEBD-0B4E-B68D-2BDFF583DA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47EBADF-F3AB-9E4B-9CDF-630B997C617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87BFDAE-60F7-2B4A-B400-FF9B5FAAD8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F17CE84-8FE6-7D46-BC9C-7807C6F5884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30FF6A3D-F0FE-F447-85AD-5C58110B7822}"/>
              </a:ext>
            </a:extLst>
          </p:cNvPr>
          <p:cNvSpPr>
            <a:spLocks noGrp="1"/>
          </p:cNvSpPr>
          <p:nvPr>
            <p:ph type="dt" sz="half" idx="10"/>
          </p:nvPr>
        </p:nvSpPr>
        <p:spPr/>
        <p:txBody>
          <a:bodyPr/>
          <a:lstStyle/>
          <a:p>
            <a:fld id="{266FE35F-3807-E54F-8A5F-ED37456FC307}" type="datetimeFigureOut">
              <a:rPr lang="nl-NL" smtClean="0"/>
              <a:t>10-02-20</a:t>
            </a:fld>
            <a:endParaRPr lang="nl-NL"/>
          </a:p>
        </p:txBody>
      </p:sp>
      <p:sp>
        <p:nvSpPr>
          <p:cNvPr id="8" name="Tijdelijke aanduiding voor voettekst 7">
            <a:extLst>
              <a:ext uri="{FF2B5EF4-FFF2-40B4-BE49-F238E27FC236}">
                <a16:creationId xmlns:a16="http://schemas.microsoft.com/office/drawing/2014/main" id="{401DA47E-ADA2-4946-9823-E0C3BA950831}"/>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9D11AB0F-622E-7643-9F76-64CDFB25A608}"/>
              </a:ext>
            </a:extLst>
          </p:cNvPr>
          <p:cNvSpPr>
            <a:spLocks noGrp="1"/>
          </p:cNvSpPr>
          <p:nvPr>
            <p:ph type="sldNum" sz="quarter" idx="12"/>
          </p:nvPr>
        </p:nvSpPr>
        <p:spPr/>
        <p:txBody>
          <a:bodyPr/>
          <a:lstStyle/>
          <a:p>
            <a:fld id="{A1D4011E-FAA4-8647-BE26-06A6739C95FA}" type="slidenum">
              <a:rPr lang="nl-NL" smtClean="0"/>
              <a:t>‹nr.›</a:t>
            </a:fld>
            <a:endParaRPr lang="nl-NL"/>
          </a:p>
        </p:txBody>
      </p:sp>
    </p:spTree>
    <p:extLst>
      <p:ext uri="{BB962C8B-B14F-4D97-AF65-F5344CB8AC3E}">
        <p14:creationId xmlns:p14="http://schemas.microsoft.com/office/powerpoint/2010/main" val="3439059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90EDEC-7DD3-9C48-98B0-264C56DDCBC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2C1D21B7-EA86-7147-A0F1-C2F3F1E921ED}"/>
              </a:ext>
            </a:extLst>
          </p:cNvPr>
          <p:cNvSpPr>
            <a:spLocks noGrp="1"/>
          </p:cNvSpPr>
          <p:nvPr>
            <p:ph type="dt" sz="half" idx="10"/>
          </p:nvPr>
        </p:nvSpPr>
        <p:spPr/>
        <p:txBody>
          <a:bodyPr/>
          <a:lstStyle/>
          <a:p>
            <a:fld id="{266FE35F-3807-E54F-8A5F-ED37456FC307}" type="datetimeFigureOut">
              <a:rPr lang="nl-NL" smtClean="0"/>
              <a:t>10-02-20</a:t>
            </a:fld>
            <a:endParaRPr lang="nl-NL"/>
          </a:p>
        </p:txBody>
      </p:sp>
      <p:sp>
        <p:nvSpPr>
          <p:cNvPr id="4" name="Tijdelijke aanduiding voor voettekst 3">
            <a:extLst>
              <a:ext uri="{FF2B5EF4-FFF2-40B4-BE49-F238E27FC236}">
                <a16:creationId xmlns:a16="http://schemas.microsoft.com/office/drawing/2014/main" id="{3936E058-8822-474B-BFB8-206291201D0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16296A5-C07B-5648-BCED-F90BE7AC84AB}"/>
              </a:ext>
            </a:extLst>
          </p:cNvPr>
          <p:cNvSpPr>
            <a:spLocks noGrp="1"/>
          </p:cNvSpPr>
          <p:nvPr>
            <p:ph type="sldNum" sz="quarter" idx="12"/>
          </p:nvPr>
        </p:nvSpPr>
        <p:spPr/>
        <p:txBody>
          <a:bodyPr/>
          <a:lstStyle/>
          <a:p>
            <a:fld id="{A1D4011E-FAA4-8647-BE26-06A6739C95FA}" type="slidenum">
              <a:rPr lang="nl-NL" smtClean="0"/>
              <a:t>‹nr.›</a:t>
            </a:fld>
            <a:endParaRPr lang="nl-NL"/>
          </a:p>
        </p:txBody>
      </p:sp>
    </p:spTree>
    <p:extLst>
      <p:ext uri="{BB962C8B-B14F-4D97-AF65-F5344CB8AC3E}">
        <p14:creationId xmlns:p14="http://schemas.microsoft.com/office/powerpoint/2010/main" val="1848855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1CC75DF-15BA-1A4D-9887-A60A8DB14128}"/>
              </a:ext>
            </a:extLst>
          </p:cNvPr>
          <p:cNvSpPr>
            <a:spLocks noGrp="1"/>
          </p:cNvSpPr>
          <p:nvPr>
            <p:ph type="dt" sz="half" idx="10"/>
          </p:nvPr>
        </p:nvSpPr>
        <p:spPr/>
        <p:txBody>
          <a:bodyPr/>
          <a:lstStyle/>
          <a:p>
            <a:fld id="{266FE35F-3807-E54F-8A5F-ED37456FC307}" type="datetimeFigureOut">
              <a:rPr lang="nl-NL" smtClean="0"/>
              <a:t>10-02-20</a:t>
            </a:fld>
            <a:endParaRPr lang="nl-NL"/>
          </a:p>
        </p:txBody>
      </p:sp>
      <p:sp>
        <p:nvSpPr>
          <p:cNvPr id="3" name="Tijdelijke aanduiding voor voettekst 2">
            <a:extLst>
              <a:ext uri="{FF2B5EF4-FFF2-40B4-BE49-F238E27FC236}">
                <a16:creationId xmlns:a16="http://schemas.microsoft.com/office/drawing/2014/main" id="{905F8659-F6E0-E74A-950B-D7AEC2D29E0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EA140401-803C-E742-AF16-898CE8F2B402}"/>
              </a:ext>
            </a:extLst>
          </p:cNvPr>
          <p:cNvSpPr>
            <a:spLocks noGrp="1"/>
          </p:cNvSpPr>
          <p:nvPr>
            <p:ph type="sldNum" sz="quarter" idx="12"/>
          </p:nvPr>
        </p:nvSpPr>
        <p:spPr/>
        <p:txBody>
          <a:bodyPr/>
          <a:lstStyle/>
          <a:p>
            <a:fld id="{A1D4011E-FAA4-8647-BE26-06A6739C95FA}" type="slidenum">
              <a:rPr lang="nl-NL" smtClean="0"/>
              <a:t>‹nr.›</a:t>
            </a:fld>
            <a:endParaRPr lang="nl-NL"/>
          </a:p>
        </p:txBody>
      </p:sp>
    </p:spTree>
    <p:extLst>
      <p:ext uri="{BB962C8B-B14F-4D97-AF65-F5344CB8AC3E}">
        <p14:creationId xmlns:p14="http://schemas.microsoft.com/office/powerpoint/2010/main" val="634170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1CD048-0D9C-2145-8919-4292780F927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BBC65E54-48D3-C849-8ABC-3F5AE1D021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79C75E9-113A-8B40-B795-EC40F2DC64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FFB24D3-51EB-2E49-801E-0E529164D88C}"/>
              </a:ext>
            </a:extLst>
          </p:cNvPr>
          <p:cNvSpPr>
            <a:spLocks noGrp="1"/>
          </p:cNvSpPr>
          <p:nvPr>
            <p:ph type="dt" sz="half" idx="10"/>
          </p:nvPr>
        </p:nvSpPr>
        <p:spPr/>
        <p:txBody>
          <a:bodyPr/>
          <a:lstStyle/>
          <a:p>
            <a:fld id="{266FE35F-3807-E54F-8A5F-ED37456FC307}" type="datetimeFigureOut">
              <a:rPr lang="nl-NL" smtClean="0"/>
              <a:t>10-02-20</a:t>
            </a:fld>
            <a:endParaRPr lang="nl-NL"/>
          </a:p>
        </p:txBody>
      </p:sp>
      <p:sp>
        <p:nvSpPr>
          <p:cNvPr id="6" name="Tijdelijke aanduiding voor voettekst 5">
            <a:extLst>
              <a:ext uri="{FF2B5EF4-FFF2-40B4-BE49-F238E27FC236}">
                <a16:creationId xmlns:a16="http://schemas.microsoft.com/office/drawing/2014/main" id="{53D16481-0385-BC47-A14B-2C822C6F8A8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D2858BE-CA72-1D49-A09E-C092A5D7B414}"/>
              </a:ext>
            </a:extLst>
          </p:cNvPr>
          <p:cNvSpPr>
            <a:spLocks noGrp="1"/>
          </p:cNvSpPr>
          <p:nvPr>
            <p:ph type="sldNum" sz="quarter" idx="12"/>
          </p:nvPr>
        </p:nvSpPr>
        <p:spPr/>
        <p:txBody>
          <a:bodyPr/>
          <a:lstStyle/>
          <a:p>
            <a:fld id="{A1D4011E-FAA4-8647-BE26-06A6739C95FA}" type="slidenum">
              <a:rPr lang="nl-NL" smtClean="0"/>
              <a:t>‹nr.›</a:t>
            </a:fld>
            <a:endParaRPr lang="nl-NL"/>
          </a:p>
        </p:txBody>
      </p:sp>
    </p:spTree>
    <p:extLst>
      <p:ext uri="{BB962C8B-B14F-4D97-AF65-F5344CB8AC3E}">
        <p14:creationId xmlns:p14="http://schemas.microsoft.com/office/powerpoint/2010/main" val="2111197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1642C7-2D01-EB46-A986-A5AB980763E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6DEB522-F851-F147-9260-F8804912D6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8AD3AD29-F8CB-5047-A33B-139CCF0B1E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A56654D-7F77-124F-9501-381A7F217C73}"/>
              </a:ext>
            </a:extLst>
          </p:cNvPr>
          <p:cNvSpPr>
            <a:spLocks noGrp="1"/>
          </p:cNvSpPr>
          <p:nvPr>
            <p:ph type="dt" sz="half" idx="10"/>
          </p:nvPr>
        </p:nvSpPr>
        <p:spPr/>
        <p:txBody>
          <a:bodyPr/>
          <a:lstStyle/>
          <a:p>
            <a:fld id="{266FE35F-3807-E54F-8A5F-ED37456FC307}" type="datetimeFigureOut">
              <a:rPr lang="nl-NL" smtClean="0"/>
              <a:t>10-02-20</a:t>
            </a:fld>
            <a:endParaRPr lang="nl-NL"/>
          </a:p>
        </p:txBody>
      </p:sp>
      <p:sp>
        <p:nvSpPr>
          <p:cNvPr id="6" name="Tijdelijke aanduiding voor voettekst 5">
            <a:extLst>
              <a:ext uri="{FF2B5EF4-FFF2-40B4-BE49-F238E27FC236}">
                <a16:creationId xmlns:a16="http://schemas.microsoft.com/office/drawing/2014/main" id="{20DC0A90-297D-0846-8870-B093F733BA8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42A2715-62E0-7F4F-9A5B-F88FF81E1055}"/>
              </a:ext>
            </a:extLst>
          </p:cNvPr>
          <p:cNvSpPr>
            <a:spLocks noGrp="1"/>
          </p:cNvSpPr>
          <p:nvPr>
            <p:ph type="sldNum" sz="quarter" idx="12"/>
          </p:nvPr>
        </p:nvSpPr>
        <p:spPr/>
        <p:txBody>
          <a:bodyPr/>
          <a:lstStyle/>
          <a:p>
            <a:fld id="{A1D4011E-FAA4-8647-BE26-06A6739C95FA}" type="slidenum">
              <a:rPr lang="nl-NL" smtClean="0"/>
              <a:t>‹nr.›</a:t>
            </a:fld>
            <a:endParaRPr lang="nl-NL"/>
          </a:p>
        </p:txBody>
      </p:sp>
    </p:spTree>
    <p:extLst>
      <p:ext uri="{BB962C8B-B14F-4D97-AF65-F5344CB8AC3E}">
        <p14:creationId xmlns:p14="http://schemas.microsoft.com/office/powerpoint/2010/main" val="1225972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77FBF86-DD07-3C49-9752-02C5D79C15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6A8950E-439D-DA46-8795-97979670DD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243F49B-BDA5-3548-BA48-0F12AA9C0C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6FE35F-3807-E54F-8A5F-ED37456FC307}" type="datetimeFigureOut">
              <a:rPr lang="nl-NL" smtClean="0"/>
              <a:t>10-02-20</a:t>
            </a:fld>
            <a:endParaRPr lang="nl-NL"/>
          </a:p>
        </p:txBody>
      </p:sp>
      <p:sp>
        <p:nvSpPr>
          <p:cNvPr id="5" name="Tijdelijke aanduiding voor voettekst 4">
            <a:extLst>
              <a:ext uri="{FF2B5EF4-FFF2-40B4-BE49-F238E27FC236}">
                <a16:creationId xmlns:a16="http://schemas.microsoft.com/office/drawing/2014/main" id="{AF9A3E32-3260-2F4A-8D84-74B0D94FA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2C97867-C96D-A64E-9F3B-9FE59D4370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D4011E-FAA4-8647-BE26-06A6739C95FA}" type="slidenum">
              <a:rPr lang="nl-NL" smtClean="0"/>
              <a:t>‹nr.›</a:t>
            </a:fld>
            <a:endParaRPr lang="nl-NL"/>
          </a:p>
        </p:txBody>
      </p:sp>
    </p:spTree>
    <p:extLst>
      <p:ext uri="{BB962C8B-B14F-4D97-AF65-F5344CB8AC3E}">
        <p14:creationId xmlns:p14="http://schemas.microsoft.com/office/powerpoint/2010/main" val="2806454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fXQTeS8f9wY" TargetMode="Externa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bioplek.org/animaties/longen/ademhalingsspieren.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bioplek.org/animaties/longen/longblaasjes.html"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anatomie-online.n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www.bioplek.org/animaties/zenuwstelsel/reflexboog.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pULytfpp5Dc"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blauw, man, staand, water&#10;&#10;Automatisch gegenereerde beschrijving">
            <a:extLst>
              <a:ext uri="{FF2B5EF4-FFF2-40B4-BE49-F238E27FC236}">
                <a16:creationId xmlns:a16="http://schemas.microsoft.com/office/drawing/2014/main" id="{A6338015-83E9-E145-9001-F8C65C61C0F8}"/>
              </a:ext>
            </a:extLst>
          </p:cNvPr>
          <p:cNvPicPr>
            <a:picLocks noChangeAspect="1"/>
          </p:cNvPicPr>
          <p:nvPr/>
        </p:nvPicPr>
        <p:blipFill rotWithShape="1">
          <a:blip r:embed="rId3">
            <a:alphaModFix amt="50000"/>
          </a:blip>
          <a:srcRect/>
          <a:stretch/>
        </p:blipFill>
        <p:spPr>
          <a:xfrm>
            <a:off x="0" y="0"/>
            <a:ext cx="12192000" cy="6858000"/>
          </a:xfrm>
          <a:prstGeom prst="rect">
            <a:avLst/>
          </a:prstGeom>
        </p:spPr>
      </p:pic>
      <p:sp>
        <p:nvSpPr>
          <p:cNvPr id="2" name="Titel 1">
            <a:extLst>
              <a:ext uri="{FF2B5EF4-FFF2-40B4-BE49-F238E27FC236}">
                <a16:creationId xmlns:a16="http://schemas.microsoft.com/office/drawing/2014/main" id="{E0A29019-E746-5440-A415-B766B53D9833}"/>
              </a:ext>
            </a:extLst>
          </p:cNvPr>
          <p:cNvSpPr>
            <a:spLocks noGrp="1"/>
          </p:cNvSpPr>
          <p:nvPr>
            <p:ph type="ctrTitle"/>
          </p:nvPr>
        </p:nvSpPr>
        <p:spPr>
          <a:xfrm>
            <a:off x="4387349" y="1200152"/>
            <a:ext cx="6897171" cy="4457696"/>
          </a:xfrm>
        </p:spPr>
        <p:txBody>
          <a:bodyPr anchor="ctr">
            <a:normAutofit/>
          </a:bodyPr>
          <a:lstStyle/>
          <a:p>
            <a:pPr algn="l"/>
            <a:r>
              <a:rPr lang="nl-NL" sz="8000">
                <a:solidFill>
                  <a:srgbClr val="FFFFFF"/>
                </a:solidFill>
              </a:rPr>
              <a:t>Anatomie</a:t>
            </a:r>
          </a:p>
        </p:txBody>
      </p:sp>
      <p:sp>
        <p:nvSpPr>
          <p:cNvPr id="3" name="Ondertitel 2">
            <a:extLst>
              <a:ext uri="{FF2B5EF4-FFF2-40B4-BE49-F238E27FC236}">
                <a16:creationId xmlns:a16="http://schemas.microsoft.com/office/drawing/2014/main" id="{DA890229-AA4C-4040-BC07-A90D3DD6B288}"/>
              </a:ext>
            </a:extLst>
          </p:cNvPr>
          <p:cNvSpPr>
            <a:spLocks noGrp="1"/>
          </p:cNvSpPr>
          <p:nvPr>
            <p:ph type="subTitle" idx="1"/>
          </p:nvPr>
        </p:nvSpPr>
        <p:spPr>
          <a:xfrm>
            <a:off x="849963" y="1200152"/>
            <a:ext cx="2816535" cy="4457696"/>
          </a:xfrm>
        </p:spPr>
        <p:txBody>
          <a:bodyPr anchor="ctr">
            <a:normAutofit/>
          </a:bodyPr>
          <a:lstStyle/>
          <a:p>
            <a:pPr algn="r"/>
            <a:r>
              <a:rPr lang="nl-NL" sz="2800">
                <a:solidFill>
                  <a:srgbClr val="FFFFFF"/>
                </a:solidFill>
              </a:rPr>
              <a:t>Leerjaar 3, periode 3, week 1</a:t>
            </a:r>
          </a:p>
        </p:txBody>
      </p:sp>
      <p:cxnSp>
        <p:nvCxnSpPr>
          <p:cNvPr id="12" name="Straight Connector 11">
            <a:extLst>
              <a:ext uri="{FF2B5EF4-FFF2-40B4-BE49-F238E27FC236}">
                <a16:creationId xmlns:a16="http://schemas.microsoft.com/office/drawing/2014/main" id="{624D17C8-E9C2-48A4-AA36-D7048A6CCC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420063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92000" cy="22855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el 1"/>
          <p:cNvSpPr>
            <a:spLocks noGrp="1"/>
          </p:cNvSpPr>
          <p:nvPr>
            <p:ph type="title"/>
          </p:nvPr>
        </p:nvSpPr>
        <p:spPr>
          <a:xfrm>
            <a:off x="634276" y="4892358"/>
            <a:ext cx="3766272" cy="1325563"/>
          </a:xfrm>
        </p:spPr>
        <p:txBody>
          <a:bodyPr>
            <a:normAutofit/>
          </a:bodyPr>
          <a:lstStyle/>
          <a:p>
            <a:pPr algn="r"/>
            <a:r>
              <a:rPr lang="nl-NL" sz="2400">
                <a:solidFill>
                  <a:schemeClr val="bg1"/>
                </a:solidFill>
              </a:rPr>
              <a:t>Soorten bloedvaten</a:t>
            </a:r>
          </a:p>
        </p:txBody>
      </p:sp>
      <p:pic>
        <p:nvPicPr>
          <p:cNvPr id="4" name="Afbeelding 3"/>
          <p:cNvPicPr>
            <a:picLocks noChangeAspect="1"/>
          </p:cNvPicPr>
          <p:nvPr/>
        </p:nvPicPr>
        <p:blipFill>
          <a:blip r:embed="rId2"/>
          <a:stretch>
            <a:fillRect/>
          </a:stretch>
        </p:blipFill>
        <p:spPr>
          <a:xfrm>
            <a:off x="795142" y="774673"/>
            <a:ext cx="10595911" cy="3019834"/>
          </a:xfrm>
          <a:prstGeom prst="rect">
            <a:avLst/>
          </a:prstGeom>
        </p:spPr>
      </p:pic>
      <p:cxnSp>
        <p:nvCxnSpPr>
          <p:cNvPr id="11" name="Straight Connector 10">
            <a:extLst>
              <a:ext uri="{FF2B5EF4-FFF2-40B4-BE49-F238E27FC236}">
                <a16:creationId xmlns:a16="http://schemas.microsoft.com/office/drawing/2014/main" id="{CE272F12-AF86-441A-BC1B-C014BBBF85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639665" y="5097939"/>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4878784" y="4824249"/>
            <a:ext cx="6673136" cy="1461780"/>
          </a:xfrm>
        </p:spPr>
        <p:txBody>
          <a:bodyPr anchor="ctr">
            <a:normAutofit/>
          </a:bodyPr>
          <a:lstStyle/>
          <a:p>
            <a:r>
              <a:rPr lang="nl-NL" sz="1800">
                <a:solidFill>
                  <a:schemeClr val="bg1"/>
                </a:solidFill>
              </a:rPr>
              <a:t>Ader, slagader of haarvat?</a:t>
            </a:r>
          </a:p>
          <a:p>
            <a:r>
              <a:rPr lang="nl-NL" sz="1800">
                <a:solidFill>
                  <a:schemeClr val="bg1"/>
                </a:solidFill>
              </a:rPr>
              <a:t>Waarom? </a:t>
            </a:r>
          </a:p>
        </p:txBody>
      </p:sp>
    </p:spTree>
    <p:extLst>
      <p:ext uri="{BB962C8B-B14F-4D97-AF65-F5344CB8AC3E}">
        <p14:creationId xmlns:p14="http://schemas.microsoft.com/office/powerpoint/2010/main" val="3366668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D8E67F2-F753-4E06-8229-4970A6725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83095" cy="6854272"/>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EE1BDFD-564B-44A4-841A-50D6A8E75C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6094105" y="802955"/>
            <a:ext cx="4977976" cy="1455996"/>
          </a:xfrm>
        </p:spPr>
        <p:txBody>
          <a:bodyPr>
            <a:normAutofit/>
          </a:bodyPr>
          <a:lstStyle/>
          <a:p>
            <a:r>
              <a:rPr lang="nl-NL" sz="4000">
                <a:solidFill>
                  <a:srgbClr val="000000"/>
                </a:solidFill>
              </a:rPr>
              <a:t>Bloed</a:t>
            </a:r>
          </a:p>
        </p:txBody>
      </p:sp>
      <p:sp>
        <p:nvSpPr>
          <p:cNvPr id="15" name="Freeform 60">
            <a:extLst>
              <a:ext uri="{FF2B5EF4-FFF2-40B4-BE49-F238E27FC236}">
                <a16:creationId xmlns:a16="http://schemas.microsoft.com/office/drawing/2014/main" id="{007B8288-68CC-4847-8419-CF535B6B7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3882" y="0"/>
            <a:ext cx="3880988" cy="2206512"/>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Afbeelding 3"/>
          <p:cNvPicPr>
            <a:picLocks noChangeAspect="1"/>
          </p:cNvPicPr>
          <p:nvPr/>
        </p:nvPicPr>
        <p:blipFill>
          <a:blip r:embed="rId3"/>
          <a:stretch>
            <a:fillRect/>
          </a:stretch>
        </p:blipFill>
        <p:spPr>
          <a:xfrm>
            <a:off x="2441496" y="278294"/>
            <a:ext cx="2532690" cy="1230922"/>
          </a:xfrm>
          <a:prstGeom prst="rect">
            <a:avLst/>
          </a:prstGeom>
        </p:spPr>
      </p:pic>
      <p:sp>
        <p:nvSpPr>
          <p:cNvPr id="17" name="Freeform 68">
            <a:extLst>
              <a:ext uri="{FF2B5EF4-FFF2-40B4-BE49-F238E27FC236}">
                <a16:creationId xmlns:a16="http://schemas.microsoft.com/office/drawing/2014/main" id="{32BA8EA8-C1B6-4309-B674-F9F399B962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12701"/>
            <a:ext cx="4942589" cy="3945299"/>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Afbeelding 4"/>
          <p:cNvPicPr>
            <a:picLocks noChangeAspect="1"/>
          </p:cNvPicPr>
          <p:nvPr/>
        </p:nvPicPr>
        <p:blipFill rotWithShape="1">
          <a:blip r:embed="rId4"/>
          <a:srcRect t="11918" b="7381"/>
          <a:stretch/>
        </p:blipFill>
        <p:spPr>
          <a:xfrm>
            <a:off x="321732" y="4065382"/>
            <a:ext cx="3759105" cy="2290293"/>
          </a:xfrm>
          <a:prstGeom prst="rect">
            <a:avLst/>
          </a:prstGeom>
        </p:spPr>
      </p:pic>
      <p:sp>
        <p:nvSpPr>
          <p:cNvPr id="3" name="Tijdelijke aanduiding voor inhoud 2"/>
          <p:cNvSpPr>
            <a:spLocks noGrp="1"/>
          </p:cNvSpPr>
          <p:nvPr>
            <p:ph idx="1"/>
          </p:nvPr>
        </p:nvSpPr>
        <p:spPr>
          <a:xfrm>
            <a:off x="6090574" y="2421682"/>
            <a:ext cx="4977578" cy="3639289"/>
          </a:xfrm>
        </p:spPr>
        <p:txBody>
          <a:bodyPr anchor="ctr">
            <a:normAutofit/>
          </a:bodyPr>
          <a:lstStyle/>
          <a:p>
            <a:r>
              <a:rPr lang="nl-NL" sz="2000">
                <a:solidFill>
                  <a:srgbClr val="000000"/>
                </a:solidFill>
              </a:rPr>
              <a:t>Een volwassen mens heeft 5 á 6 liter bloed</a:t>
            </a:r>
          </a:p>
          <a:p>
            <a:r>
              <a:rPr lang="nl-NL" sz="2000">
                <a:solidFill>
                  <a:srgbClr val="000000"/>
                </a:solidFill>
              </a:rPr>
              <a:t>In het bloed zitten bloedcellen:</a:t>
            </a:r>
          </a:p>
          <a:p>
            <a:pPr lvl="1"/>
            <a:r>
              <a:rPr lang="nl-NL" sz="2000">
                <a:solidFill>
                  <a:srgbClr val="000000"/>
                </a:solidFill>
              </a:rPr>
              <a:t>Rode bloedcellen </a:t>
            </a:r>
          </a:p>
          <a:p>
            <a:pPr lvl="2"/>
            <a:r>
              <a:rPr lang="nl-NL">
                <a:solidFill>
                  <a:srgbClr val="000000"/>
                </a:solidFill>
              </a:rPr>
              <a:t>Rond met een ‘deukje’ in het midden</a:t>
            </a:r>
          </a:p>
          <a:p>
            <a:pPr lvl="2"/>
            <a:r>
              <a:rPr lang="nl-NL">
                <a:solidFill>
                  <a:srgbClr val="000000"/>
                </a:solidFill>
              </a:rPr>
              <a:t>Vervoeren zuurstof </a:t>
            </a:r>
          </a:p>
          <a:p>
            <a:pPr lvl="1"/>
            <a:r>
              <a:rPr lang="nl-NL" sz="2000">
                <a:solidFill>
                  <a:srgbClr val="000000"/>
                </a:solidFill>
              </a:rPr>
              <a:t>Witte bloedcellen </a:t>
            </a:r>
          </a:p>
          <a:p>
            <a:pPr lvl="2"/>
            <a:r>
              <a:rPr lang="nl-NL">
                <a:solidFill>
                  <a:srgbClr val="000000"/>
                </a:solidFill>
              </a:rPr>
              <a:t>Hebben geen vaste vorm</a:t>
            </a:r>
          </a:p>
          <a:p>
            <a:pPr lvl="2"/>
            <a:r>
              <a:rPr lang="nl-NL">
                <a:solidFill>
                  <a:srgbClr val="000000"/>
                </a:solidFill>
              </a:rPr>
              <a:t>Maken o.a. ziekteverwekkers onschadelijk </a:t>
            </a:r>
          </a:p>
        </p:txBody>
      </p:sp>
    </p:spTree>
    <p:extLst>
      <p:ext uri="{BB962C8B-B14F-4D97-AF65-F5344CB8AC3E}">
        <p14:creationId xmlns:p14="http://schemas.microsoft.com/office/powerpoint/2010/main" val="2933384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p:cNvPicPr>
            <a:picLocks noChangeAspect="1"/>
          </p:cNvPicPr>
          <p:nvPr/>
        </p:nvPicPr>
        <p:blipFill rotWithShape="1">
          <a:blip r:embed="rId2"/>
          <a:srcRect t="243" b="6007"/>
          <a:stretch/>
        </p:blipFill>
        <p:spPr>
          <a:xfrm>
            <a:off x="20" y="1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a:t>Bloedsomloop</a:t>
            </a:r>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9354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Werking hart</a:t>
            </a:r>
          </a:p>
        </p:txBody>
      </p:sp>
      <p:pic>
        <p:nvPicPr>
          <p:cNvPr id="4" name="fXQTeS8f9wY"/>
          <p:cNvPicPr>
            <a:picLocks noGrp="1" noRot="1" noChangeAspect="1"/>
          </p:cNvPicPr>
          <p:nvPr>
            <p:ph idx="1"/>
            <a:videoFile r:link="rId1"/>
          </p:nvPr>
        </p:nvPicPr>
        <p:blipFill>
          <a:blip r:embed="rId4"/>
          <a:stretch>
            <a:fillRect/>
          </a:stretch>
        </p:blipFill>
        <p:spPr>
          <a:xfrm>
            <a:off x="4777316" y="885073"/>
            <a:ext cx="6780700" cy="5085525"/>
          </a:xfrm>
          <a:prstGeom prst="rect">
            <a:avLst/>
          </a:prstGeom>
        </p:spPr>
      </p:pic>
    </p:spTree>
    <p:extLst>
      <p:ext uri="{BB962C8B-B14F-4D97-AF65-F5344CB8AC3E}">
        <p14:creationId xmlns:p14="http://schemas.microsoft.com/office/powerpoint/2010/main" val="11217432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6585882" y="4267832"/>
            <a:ext cx="4805996" cy="1401448"/>
          </a:xfrm>
        </p:spPr>
        <p:txBody>
          <a:bodyPr vert="horz" lIns="91440" tIns="45720" rIns="91440" bIns="45720" rtlCol="0" anchor="t">
            <a:normAutofit/>
          </a:bodyPr>
          <a:lstStyle/>
          <a:p>
            <a:r>
              <a:rPr lang="en-US">
                <a:solidFill>
                  <a:srgbClr val="000000"/>
                </a:solidFill>
              </a:rPr>
              <a:t>Het hart</a:t>
            </a:r>
          </a:p>
        </p:txBody>
      </p:sp>
      <p:sp>
        <p:nvSpPr>
          <p:cNvPr id="12"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Afbeelding 2"/>
          <p:cNvPicPr>
            <a:picLocks noChangeAspect="1"/>
          </p:cNvPicPr>
          <p:nvPr/>
        </p:nvPicPr>
        <p:blipFill rotWithShape="1">
          <a:blip r:embed="rId3">
            <a:alphaModFix/>
            <a:extLst>
              <a:ext uri="{28A0092B-C50C-407E-A947-70E740481C1C}">
                <a14:useLocalDpi xmlns:a14="http://schemas.microsoft.com/office/drawing/2010/main" val="0"/>
              </a:ext>
            </a:extLst>
          </a:blip>
          <a:srcRect l="13812" r="9688" b="3"/>
          <a:stretch/>
        </p:blipFill>
        <p:spPr>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1469287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6094105" y="802955"/>
            <a:ext cx="4977976" cy="1454051"/>
          </a:xfrm>
        </p:spPr>
        <p:txBody>
          <a:bodyPr vert="horz" lIns="91440" tIns="45720" rIns="91440" bIns="45720" rtlCol="0" anchor="ctr">
            <a:normAutofit/>
          </a:bodyPr>
          <a:lstStyle/>
          <a:p>
            <a:r>
              <a:rPr lang="en-US" b="1">
                <a:solidFill>
                  <a:srgbClr val="000000"/>
                </a:solidFill>
              </a:rPr>
              <a:t>Ademhaling</a:t>
            </a:r>
            <a:br>
              <a:rPr lang="en-US" b="1">
                <a:solidFill>
                  <a:srgbClr val="000000"/>
                </a:solidFill>
              </a:rPr>
            </a:br>
            <a:endParaRPr lang="en-US">
              <a:solidFill>
                <a:srgbClr val="000000"/>
              </a:solidFill>
            </a:endParaRP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Tijdelijke aanduiding voor inhoud 3" descr="https://maken.wikiwijs.nl/userfiles/f3388fa7c448a534428ce4d12853fca08d4a884f.png"/>
          <p:cNvPicPr>
            <a:picLocks noGrp="1"/>
          </p:cNvPicPr>
          <p:nvPr>
            <p:ph idx="1"/>
          </p:nvPr>
        </p:nvPicPr>
        <p:blipFill rotWithShape="1">
          <a:blip r:embed="rId4">
            <a:alphaModFix/>
            <a:extLst>
              <a:ext uri="{28A0092B-C50C-407E-A947-70E740481C1C}">
                <a14:useLocalDpi xmlns:a14="http://schemas.microsoft.com/office/drawing/2010/main" val="0"/>
              </a:ext>
            </a:extLst>
          </a:blip>
          <a:srcRect r="1" b="4494"/>
          <a:stretch/>
        </p:blipFill>
        <p:spPr bwMode="auto">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p:spPr>
      </p:pic>
      <p:sp>
        <p:nvSpPr>
          <p:cNvPr id="5" name="Rechthoek 4"/>
          <p:cNvSpPr/>
          <p:nvPr/>
        </p:nvSpPr>
        <p:spPr>
          <a:xfrm>
            <a:off x="6090574" y="2421682"/>
            <a:ext cx="4977578" cy="363928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a:solidFill>
                  <a:srgbClr val="000000"/>
                </a:solidFill>
              </a:rPr>
              <a:t>De cellen in je lichaam hebben voor de verbranding van voedingsstoffen </a:t>
            </a:r>
            <a:r>
              <a:rPr lang="en-US" sz="2000" b="1">
                <a:solidFill>
                  <a:srgbClr val="000000"/>
                </a:solidFill>
              </a:rPr>
              <a:t>zuurstof</a:t>
            </a:r>
            <a:r>
              <a:rPr lang="en-US" sz="2000">
                <a:solidFill>
                  <a:srgbClr val="000000"/>
                </a:solidFill>
              </a:rPr>
              <a:t> nodig.</a:t>
            </a:r>
          </a:p>
          <a:p>
            <a:pPr indent="-228600">
              <a:lnSpc>
                <a:spcPct val="90000"/>
              </a:lnSpc>
              <a:spcAft>
                <a:spcPts val="600"/>
              </a:spcAft>
              <a:buFont typeface="Arial" panose="020B0604020202020204" pitchFamily="34" charset="0"/>
              <a:buChar char="•"/>
            </a:pPr>
            <a:br>
              <a:rPr lang="en-US" sz="2000">
                <a:solidFill>
                  <a:srgbClr val="000000"/>
                </a:solidFill>
              </a:rPr>
            </a:br>
            <a:r>
              <a:rPr lang="en-US" sz="2000">
                <a:solidFill>
                  <a:srgbClr val="000000"/>
                </a:solidFill>
              </a:rPr>
              <a:t>De zuurstof krijg je binnen door in te </a:t>
            </a:r>
            <a:r>
              <a:rPr lang="en-US" sz="2000" b="1">
                <a:solidFill>
                  <a:srgbClr val="000000"/>
                </a:solidFill>
              </a:rPr>
              <a:t>ademen</a:t>
            </a:r>
            <a:r>
              <a:rPr lang="en-US" sz="2000">
                <a:solidFill>
                  <a:srgbClr val="000000"/>
                </a:solidFill>
              </a:rPr>
              <a:t>. De lucht die je inademt gaat via de neusholte, keelholte en </a:t>
            </a:r>
            <a:r>
              <a:rPr lang="en-US" sz="2000" b="1">
                <a:solidFill>
                  <a:srgbClr val="000000"/>
                </a:solidFill>
              </a:rPr>
              <a:t>luchtpijp</a:t>
            </a:r>
            <a:r>
              <a:rPr lang="en-US" sz="2000">
                <a:solidFill>
                  <a:srgbClr val="000000"/>
                </a:solidFill>
              </a:rPr>
              <a:t> naar je longen. </a:t>
            </a:r>
          </a:p>
          <a:p>
            <a:pPr indent="-228600">
              <a:lnSpc>
                <a:spcPct val="90000"/>
              </a:lnSpc>
              <a:spcAft>
                <a:spcPts val="600"/>
              </a:spcAft>
              <a:buFont typeface="Arial" panose="020B0604020202020204" pitchFamily="34" charset="0"/>
              <a:buChar char="•"/>
            </a:pPr>
            <a:endParaRPr lang="en-US" sz="2000">
              <a:solidFill>
                <a:srgbClr val="000000"/>
              </a:solidFill>
            </a:endParaRPr>
          </a:p>
          <a:p>
            <a:pPr indent="-228600">
              <a:lnSpc>
                <a:spcPct val="90000"/>
              </a:lnSpc>
              <a:spcAft>
                <a:spcPts val="600"/>
              </a:spcAft>
              <a:buFont typeface="Arial" panose="020B0604020202020204" pitchFamily="34" charset="0"/>
              <a:buChar char="•"/>
            </a:pPr>
            <a:r>
              <a:rPr lang="en-US" sz="2000">
                <a:solidFill>
                  <a:srgbClr val="000000"/>
                </a:solidFill>
              </a:rPr>
              <a:t>De </a:t>
            </a:r>
            <a:r>
              <a:rPr lang="en-US" sz="2000" b="1">
                <a:solidFill>
                  <a:srgbClr val="000000"/>
                </a:solidFill>
              </a:rPr>
              <a:t>afvalstof</a:t>
            </a:r>
            <a:r>
              <a:rPr lang="en-US" sz="2000">
                <a:solidFill>
                  <a:srgbClr val="000000"/>
                </a:solidFill>
              </a:rPr>
              <a:t> koolstofdioxide die bij de verbranding ontstaat, adem je uit.</a:t>
            </a:r>
            <a:br>
              <a:rPr lang="en-US" sz="2000">
                <a:solidFill>
                  <a:srgbClr val="000000"/>
                </a:solidFill>
              </a:rPr>
            </a:br>
            <a:endParaRPr lang="en-US" sz="2000">
              <a:solidFill>
                <a:srgbClr val="000000"/>
              </a:solidFill>
            </a:endParaRPr>
          </a:p>
        </p:txBody>
      </p:sp>
    </p:spTree>
    <p:extLst>
      <p:ext uri="{BB962C8B-B14F-4D97-AF65-F5344CB8AC3E}">
        <p14:creationId xmlns:p14="http://schemas.microsoft.com/office/powerpoint/2010/main" val="1026885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838200" y="963877"/>
            <a:ext cx="3494362" cy="4930246"/>
          </a:xfrm>
        </p:spPr>
        <p:txBody>
          <a:bodyPr>
            <a:normAutofit/>
          </a:bodyPr>
          <a:lstStyle/>
          <a:p>
            <a:pPr algn="r"/>
            <a:r>
              <a:rPr lang="nl-NL">
                <a:solidFill>
                  <a:schemeClr val="accent1"/>
                </a:solidFill>
              </a:rPr>
              <a:t>Intro</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4976031" y="963877"/>
            <a:ext cx="6377769" cy="4930246"/>
          </a:xfrm>
        </p:spPr>
        <p:txBody>
          <a:bodyPr anchor="ctr">
            <a:normAutofit/>
          </a:bodyPr>
          <a:lstStyle/>
          <a:p>
            <a:pPr marL="0" indent="0">
              <a:buNone/>
            </a:pPr>
            <a:r>
              <a:rPr lang="nl-NL" sz="1900"/>
              <a:t>Een baby die ter wereld komt, gaat vrijwel direct huilen. Hierdoor ontvouwen de longen zich en komt de ademhaling op gang. Natuurlijk heeft de baby ook voor de geboorte ‘geademd', maar tot dit moment kwam de zuurstof met het bloed via de navelstreng in het lichaam binnen en hoefde hij er zelf niets voor te doen. De foetus oefent wel met de ademhalingsspieren, waarschijnlijk is hikken een vorm van spieroefening van het middenrif. Ongeboren kinderen hebben vaak de hik, baby's ook nog geregeld, en ze hebben er geen last van; op latere leeftijd ervaar je de hik als een hinderlijk verschijnsel. Net als hikken, hoesten en niezen gebeuren de gewone ademhalingsbewegingen automatisch, ook al kun je er wel invloed op uitoefenen. Je kunt je adem inhouden, of een kriebelhoest onderdrukken, tot een bepaald moment, en dan lukt het niet meer. Het automatisme is sterker dan je wil. Zolang je leeft, blijf je ademen, zonder dat je er bij na hoeft te denken tot je ‘de laatste adem uitblaast'</a:t>
            </a:r>
          </a:p>
        </p:txBody>
      </p:sp>
    </p:spTree>
    <p:extLst>
      <p:ext uri="{BB962C8B-B14F-4D97-AF65-F5344CB8AC3E}">
        <p14:creationId xmlns:p14="http://schemas.microsoft.com/office/powerpoint/2010/main" val="2431422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A47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a:solidFill>
                  <a:srgbClr val="FFFFFF"/>
                </a:solidFill>
              </a:rPr>
              <a:t>Neusholte</a:t>
            </a: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p:cNvPicPr>
            <a:picLocks noGrp="1" noChangeAspect="1"/>
          </p:cNvPicPr>
          <p:nvPr>
            <p:ph idx="1"/>
          </p:nvPr>
        </p:nvPicPr>
        <p:blipFill rotWithShape="1">
          <a:blip r:embed="rId3"/>
          <a:srcRect r="8380"/>
          <a:stretch/>
        </p:blipFill>
        <p:spPr>
          <a:xfrm>
            <a:off x="976251" y="942538"/>
            <a:ext cx="7163222" cy="4808332"/>
          </a:xfrm>
          <a:prstGeom prst="rect">
            <a:avLst/>
          </a:prstGeom>
          <a:effectLst/>
        </p:spPr>
      </p:pic>
    </p:spTree>
    <p:extLst>
      <p:ext uri="{BB962C8B-B14F-4D97-AF65-F5344CB8AC3E}">
        <p14:creationId xmlns:p14="http://schemas.microsoft.com/office/powerpoint/2010/main" val="1375136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929" y="629266"/>
            <a:ext cx="3651467" cy="1676603"/>
          </a:xfrm>
        </p:spPr>
        <p:txBody>
          <a:bodyPr>
            <a:normAutofit/>
          </a:bodyPr>
          <a:lstStyle/>
          <a:p>
            <a:r>
              <a:rPr lang="nl-NL" dirty="0"/>
              <a:t>De longen</a:t>
            </a:r>
          </a:p>
        </p:txBody>
      </p:sp>
      <p:sp>
        <p:nvSpPr>
          <p:cNvPr id="3" name="Tijdelijke aanduiding voor inhoud 2"/>
          <p:cNvSpPr>
            <a:spLocks noGrp="1"/>
          </p:cNvSpPr>
          <p:nvPr>
            <p:ph idx="1"/>
          </p:nvPr>
        </p:nvSpPr>
        <p:spPr>
          <a:xfrm>
            <a:off x="648931" y="2438400"/>
            <a:ext cx="3651466" cy="3785419"/>
          </a:xfrm>
        </p:spPr>
        <p:txBody>
          <a:bodyPr>
            <a:normAutofit/>
          </a:bodyPr>
          <a:lstStyle/>
          <a:p>
            <a:pPr marL="0" indent="0">
              <a:buNone/>
            </a:pPr>
            <a:r>
              <a:rPr lang="nl-NL" sz="1800">
                <a:hlinkClick r:id="rId3"/>
              </a:rPr>
              <a:t>Animatie over ademhaling</a:t>
            </a:r>
            <a:endParaRPr lang="nl-NL" sz="1800"/>
          </a:p>
        </p:txBody>
      </p:sp>
      <p:pic>
        <p:nvPicPr>
          <p:cNvPr id="5" name="Afbeelding 4"/>
          <p:cNvPicPr>
            <a:picLocks noChangeAspect="1"/>
          </p:cNvPicPr>
          <p:nvPr/>
        </p:nvPicPr>
        <p:blipFill rotWithShape="1">
          <a:blip r:embed="rId4"/>
          <a:srcRect l="1504" r="6812" b="2"/>
          <a:stretch/>
        </p:blipFill>
        <p:spPr>
          <a:xfrm>
            <a:off x="4639056" y="10"/>
            <a:ext cx="7552944" cy="6857990"/>
          </a:xfrm>
          <a:prstGeom prst="rect">
            <a:avLst/>
          </a:prstGeom>
          <a:effectLst/>
        </p:spPr>
      </p:pic>
    </p:spTree>
    <p:extLst>
      <p:ext uri="{BB962C8B-B14F-4D97-AF65-F5344CB8AC3E}">
        <p14:creationId xmlns:p14="http://schemas.microsoft.com/office/powerpoint/2010/main" val="4116731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De longblaasjes</a:t>
            </a:r>
          </a:p>
        </p:txBody>
      </p:sp>
      <p:sp>
        <p:nvSpPr>
          <p:cNvPr id="7" name="Tijdelijke aanduiding voor inhoud 6"/>
          <p:cNvSpPr>
            <a:spLocks noGrp="1"/>
          </p:cNvSpPr>
          <p:nvPr>
            <p:ph idx="1"/>
          </p:nvPr>
        </p:nvSpPr>
        <p:spPr>
          <a:xfrm>
            <a:off x="1544278" y="1645723"/>
            <a:ext cx="9144000" cy="420001"/>
          </a:xfrm>
        </p:spPr>
        <p:txBody>
          <a:bodyPr vert="horz" lIns="91440" tIns="45720" rIns="91440" bIns="45720" rtlCol="0">
            <a:normAutofit/>
          </a:bodyPr>
          <a:lstStyle/>
          <a:p>
            <a:pPr marL="0" indent="0" algn="ctr">
              <a:buNone/>
            </a:pPr>
            <a:r>
              <a:rPr lang="en-US" sz="2000">
                <a:solidFill>
                  <a:srgbClr val="FFF05E"/>
                </a:solidFill>
                <a:hlinkClick r:id="rId2"/>
              </a:rPr>
              <a:t>Animatie longblaasjes</a:t>
            </a:r>
            <a:endParaRPr lang="en-US" sz="2000">
              <a:solidFill>
                <a:srgbClr val="FFF05E"/>
              </a:solidFill>
            </a:endParaRPr>
          </a:p>
        </p:txBody>
      </p:sp>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Afbeelding 3"/>
          <p:cNvPicPr>
            <a:picLocks noChangeAspect="1"/>
          </p:cNvPicPr>
          <p:nvPr/>
        </p:nvPicPr>
        <p:blipFill>
          <a:blip r:embed="rId3"/>
          <a:stretch>
            <a:fillRect/>
          </a:stretch>
        </p:blipFill>
        <p:spPr>
          <a:xfrm>
            <a:off x="1040517" y="2426818"/>
            <a:ext cx="4038017" cy="3997637"/>
          </a:xfrm>
          <a:prstGeom prst="rect">
            <a:avLst/>
          </a:prstGeom>
        </p:spPr>
      </p:pic>
      <p:cxnSp>
        <p:nvCxnSpPr>
          <p:cNvPr id="16" name="Straight Connector 15">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3" name="Afbeelding 2"/>
          <p:cNvPicPr>
            <a:picLocks noChangeAspect="1"/>
          </p:cNvPicPr>
          <p:nvPr/>
        </p:nvPicPr>
        <p:blipFill>
          <a:blip r:embed="rId4"/>
          <a:stretch>
            <a:fillRect/>
          </a:stretch>
        </p:blipFill>
        <p:spPr>
          <a:xfrm>
            <a:off x="7028376" y="2426818"/>
            <a:ext cx="4289310" cy="3997637"/>
          </a:xfrm>
          <a:prstGeom prst="rect">
            <a:avLst/>
          </a:prstGeom>
        </p:spPr>
      </p:pic>
    </p:spTree>
    <p:extLst>
      <p:ext uri="{BB962C8B-B14F-4D97-AF65-F5344CB8AC3E}">
        <p14:creationId xmlns:p14="http://schemas.microsoft.com/office/powerpoint/2010/main" val="4187564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2C5EC8-8447-CC42-A704-EF0EE9956C6B}"/>
              </a:ext>
            </a:extLst>
          </p:cNvPr>
          <p:cNvSpPr>
            <a:spLocks noGrp="1"/>
          </p:cNvSpPr>
          <p:nvPr>
            <p:ph type="title"/>
          </p:nvPr>
        </p:nvSpPr>
        <p:spPr>
          <a:xfrm>
            <a:off x="4965430" y="629268"/>
            <a:ext cx="6586491" cy="1286160"/>
          </a:xfrm>
        </p:spPr>
        <p:txBody>
          <a:bodyPr anchor="b">
            <a:normAutofit/>
          </a:bodyPr>
          <a:lstStyle/>
          <a:p>
            <a:r>
              <a:rPr lang="nl-NL" dirty="0"/>
              <a:t>Leerdoelen</a:t>
            </a:r>
          </a:p>
        </p:txBody>
      </p:sp>
      <p:sp>
        <p:nvSpPr>
          <p:cNvPr id="3" name="Tijdelijke aanduiding voor inhoud 2">
            <a:extLst>
              <a:ext uri="{FF2B5EF4-FFF2-40B4-BE49-F238E27FC236}">
                <a16:creationId xmlns:a16="http://schemas.microsoft.com/office/drawing/2014/main" id="{08D256AB-63F3-4C4E-91DB-E4892C896AB4}"/>
              </a:ext>
            </a:extLst>
          </p:cNvPr>
          <p:cNvSpPr>
            <a:spLocks noGrp="1"/>
          </p:cNvSpPr>
          <p:nvPr>
            <p:ph idx="1"/>
          </p:nvPr>
        </p:nvSpPr>
        <p:spPr>
          <a:xfrm>
            <a:off x="4965431" y="2438400"/>
            <a:ext cx="6586489" cy="3785419"/>
          </a:xfrm>
        </p:spPr>
        <p:txBody>
          <a:bodyPr>
            <a:normAutofit/>
          </a:bodyPr>
          <a:lstStyle/>
          <a:p>
            <a:r>
              <a:rPr lang="nl-NL" sz="2000" dirty="0"/>
              <a:t>Organen en spijsvertering reeds gehad? (even opfrissen)</a:t>
            </a:r>
          </a:p>
          <a:p>
            <a:r>
              <a:rPr lang="nl-NL" sz="2000" dirty="0"/>
              <a:t>Bloedvatenstelsel</a:t>
            </a:r>
          </a:p>
          <a:p>
            <a:r>
              <a:rPr lang="nl-NL" sz="2000" dirty="0"/>
              <a:t>Ademhalingsstelsel</a:t>
            </a:r>
          </a:p>
          <a:p>
            <a:r>
              <a:rPr lang="nl-NL" sz="2000" dirty="0"/>
              <a:t>Beweegapparaat en zenuwstelsel</a:t>
            </a:r>
          </a:p>
        </p:txBody>
      </p:sp>
      <p:pic>
        <p:nvPicPr>
          <p:cNvPr id="5" name="Picture 4">
            <a:extLst>
              <a:ext uri="{FF2B5EF4-FFF2-40B4-BE49-F238E27FC236}">
                <a16:creationId xmlns:a16="http://schemas.microsoft.com/office/drawing/2014/main" id="{0E26ECFE-8496-4649-AD12-6D05CF87231D}"/>
              </a:ext>
            </a:extLst>
          </p:cNvPr>
          <p:cNvPicPr>
            <a:picLocks noChangeAspect="1"/>
          </p:cNvPicPr>
          <p:nvPr/>
        </p:nvPicPr>
        <p:blipFill rotWithShape="1">
          <a:blip r:embed="rId2"/>
          <a:srcRect l="32051" r="22829"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6AABB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2570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54166" y="228600"/>
            <a:ext cx="8229600" cy="1143000"/>
          </a:xfrm>
        </p:spPr>
        <p:txBody>
          <a:bodyPr/>
          <a:lstStyle/>
          <a:p>
            <a:r>
              <a:rPr lang="nl-NL" dirty="0"/>
              <a:t>Aantasten van luchtwegen</a:t>
            </a:r>
          </a:p>
        </p:txBody>
      </p:sp>
      <p:pic>
        <p:nvPicPr>
          <p:cNvPr id="4" name="Afbeelding 3"/>
          <p:cNvPicPr>
            <a:picLocks noChangeAspect="1"/>
          </p:cNvPicPr>
          <p:nvPr/>
        </p:nvPicPr>
        <p:blipFill>
          <a:blip r:embed="rId2"/>
          <a:stretch>
            <a:fillRect/>
          </a:stretch>
        </p:blipFill>
        <p:spPr>
          <a:xfrm>
            <a:off x="1738027" y="1785769"/>
            <a:ext cx="8833706" cy="3710157"/>
          </a:xfrm>
          <a:prstGeom prst="rect">
            <a:avLst/>
          </a:prstGeom>
        </p:spPr>
      </p:pic>
    </p:spTree>
    <p:extLst>
      <p:ext uri="{BB962C8B-B14F-4D97-AF65-F5344CB8AC3E}">
        <p14:creationId xmlns:p14="http://schemas.microsoft.com/office/powerpoint/2010/main" val="1437266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51538" y="228600"/>
            <a:ext cx="8229600" cy="1143000"/>
          </a:xfrm>
        </p:spPr>
        <p:txBody>
          <a:bodyPr/>
          <a:lstStyle/>
          <a:p>
            <a:r>
              <a:rPr lang="nl-NL" dirty="0"/>
              <a:t>Aantasten van luchtwegen</a:t>
            </a:r>
          </a:p>
        </p:txBody>
      </p:sp>
      <p:pic>
        <p:nvPicPr>
          <p:cNvPr id="4" name="Afbeelding 3"/>
          <p:cNvPicPr>
            <a:picLocks noChangeAspect="1"/>
          </p:cNvPicPr>
          <p:nvPr/>
        </p:nvPicPr>
        <p:blipFill>
          <a:blip r:embed="rId2"/>
          <a:stretch>
            <a:fillRect/>
          </a:stretch>
        </p:blipFill>
        <p:spPr>
          <a:xfrm>
            <a:off x="2308973" y="1484556"/>
            <a:ext cx="8143875" cy="4438650"/>
          </a:xfrm>
          <a:prstGeom prst="rect">
            <a:avLst/>
          </a:prstGeom>
        </p:spPr>
      </p:pic>
    </p:spTree>
    <p:extLst>
      <p:ext uri="{BB962C8B-B14F-4D97-AF65-F5344CB8AC3E}">
        <p14:creationId xmlns:p14="http://schemas.microsoft.com/office/powerpoint/2010/main" val="1322510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929" y="629266"/>
            <a:ext cx="5127031" cy="1676603"/>
          </a:xfrm>
        </p:spPr>
        <p:txBody>
          <a:bodyPr>
            <a:normAutofit/>
          </a:bodyPr>
          <a:lstStyle/>
          <a:p>
            <a:r>
              <a:rPr lang="nl-NL"/>
              <a:t>Skelet</a:t>
            </a:r>
            <a:endParaRPr lang="nl-NL" dirty="0"/>
          </a:p>
        </p:txBody>
      </p:sp>
      <p:sp>
        <p:nvSpPr>
          <p:cNvPr id="3" name="Tijdelijke aanduiding voor inhoud 2"/>
          <p:cNvSpPr>
            <a:spLocks noGrp="1"/>
          </p:cNvSpPr>
          <p:nvPr>
            <p:ph idx="1"/>
          </p:nvPr>
        </p:nvSpPr>
        <p:spPr>
          <a:xfrm>
            <a:off x="648930" y="2438400"/>
            <a:ext cx="5127029" cy="3785419"/>
          </a:xfrm>
        </p:spPr>
        <p:txBody>
          <a:bodyPr>
            <a:normAutofit/>
          </a:bodyPr>
          <a:lstStyle/>
          <a:p>
            <a:r>
              <a:rPr lang="nl-NL" sz="2400"/>
              <a:t>Het bewegingsapparaat bestaat uit het skelet en de spieren</a:t>
            </a:r>
          </a:p>
          <a:p>
            <a:r>
              <a:rPr lang="nl-NL" sz="2400"/>
              <a:t>Botten zorgen voor stevigheid; het skelet draagt als het ware het lichaam</a:t>
            </a:r>
          </a:p>
          <a:p>
            <a:r>
              <a:rPr lang="nl-NL" sz="2400"/>
              <a:t>De botten zijn zo gebouwd dat ze een beweging toelaten; op allerlei punten in het lichaam zitten gewrichten, die werken als een scharnier</a:t>
            </a:r>
            <a:endParaRPr lang="nl-NL" sz="2400" dirty="0"/>
          </a:p>
        </p:txBody>
      </p:sp>
      <p:pic>
        <p:nvPicPr>
          <p:cNvPr id="4" name="Afbeelding 3"/>
          <p:cNvPicPr>
            <a:picLocks noChangeAspect="1"/>
          </p:cNvPicPr>
          <p:nvPr/>
        </p:nvPicPr>
        <p:blipFill rotWithShape="1">
          <a:blip r:embed="rId2"/>
          <a:srcRect b="1888"/>
          <a:stretch/>
        </p:blipFill>
        <p:spPr>
          <a:xfrm>
            <a:off x="6090613" y="640082"/>
            <a:ext cx="5461724" cy="5577837"/>
          </a:xfrm>
          <a:prstGeom prst="rect">
            <a:avLst/>
          </a:prstGeom>
          <a:effectLst/>
        </p:spPr>
      </p:pic>
    </p:spTree>
    <p:extLst>
      <p:ext uri="{BB962C8B-B14F-4D97-AF65-F5344CB8AC3E}">
        <p14:creationId xmlns:p14="http://schemas.microsoft.com/office/powerpoint/2010/main" val="3657947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6094105" y="802955"/>
            <a:ext cx="4977976" cy="1454051"/>
          </a:xfrm>
        </p:spPr>
        <p:txBody>
          <a:bodyPr>
            <a:normAutofit/>
          </a:bodyPr>
          <a:lstStyle/>
          <a:p>
            <a:r>
              <a:rPr lang="nl-NL">
                <a:solidFill>
                  <a:srgbClr val="000000"/>
                </a:solidFill>
              </a:rPr>
              <a:t>Botten</a:t>
            </a:r>
          </a:p>
        </p:txBody>
      </p:sp>
      <p:sp>
        <p:nvSpPr>
          <p:cNvPr id="13"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Afbeelding 3"/>
          <p:cNvPicPr>
            <a:picLocks noChangeAspect="1"/>
          </p:cNvPicPr>
          <p:nvPr/>
        </p:nvPicPr>
        <p:blipFill rotWithShape="1">
          <a:blip r:embed="rId3">
            <a:alphaModFix/>
          </a:blip>
          <a:srcRect l="1020" r="3435" b="-3"/>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Tijdelijke aanduiding voor inhoud 2"/>
          <p:cNvSpPr>
            <a:spLocks noGrp="1"/>
          </p:cNvSpPr>
          <p:nvPr>
            <p:ph idx="1"/>
          </p:nvPr>
        </p:nvSpPr>
        <p:spPr>
          <a:xfrm>
            <a:off x="6090574" y="2421682"/>
            <a:ext cx="4977578" cy="3639289"/>
          </a:xfrm>
        </p:spPr>
        <p:txBody>
          <a:bodyPr anchor="ctr">
            <a:normAutofit/>
          </a:bodyPr>
          <a:lstStyle/>
          <a:p>
            <a:r>
              <a:rPr lang="nl-NL" sz="2000">
                <a:solidFill>
                  <a:srgbClr val="000000"/>
                </a:solidFill>
              </a:rPr>
              <a:t>Het bot wordt goed voorzien van bloed; bot is een zeer actief weefsel is</a:t>
            </a:r>
          </a:p>
          <a:p>
            <a:r>
              <a:rPr lang="nl-NL" sz="2000">
                <a:solidFill>
                  <a:srgbClr val="000000"/>
                </a:solidFill>
              </a:rPr>
              <a:t>Constant wordt oud en versleten bot vervangen door nieuw; dat bot zo snel slijt komt door de grote krachten die erop worden uitgeoefend</a:t>
            </a:r>
          </a:p>
          <a:p>
            <a:r>
              <a:rPr lang="nl-NL" sz="2000">
                <a:solidFill>
                  <a:srgbClr val="000000"/>
                </a:solidFill>
              </a:rPr>
              <a:t>Het bot wordt gevoed vanuit het beenvlies en vanuit het merg</a:t>
            </a:r>
          </a:p>
          <a:p>
            <a:endParaRPr lang="nl-NL" sz="2000">
              <a:solidFill>
                <a:srgbClr val="000000"/>
              </a:solidFill>
            </a:endParaRPr>
          </a:p>
        </p:txBody>
      </p:sp>
    </p:spTree>
    <p:extLst>
      <p:ext uri="{BB962C8B-B14F-4D97-AF65-F5344CB8AC3E}">
        <p14:creationId xmlns:p14="http://schemas.microsoft.com/office/powerpoint/2010/main" val="3159538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6094105" y="802955"/>
            <a:ext cx="4977976" cy="1454051"/>
          </a:xfrm>
        </p:spPr>
        <p:txBody>
          <a:bodyPr>
            <a:normAutofit/>
          </a:bodyPr>
          <a:lstStyle/>
          <a:p>
            <a:r>
              <a:rPr lang="nl-NL">
                <a:solidFill>
                  <a:srgbClr val="000000"/>
                </a:solidFill>
              </a:rPr>
              <a:t>Spieren</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Afbeelding 3"/>
          <p:cNvPicPr>
            <a:picLocks noChangeAspect="1"/>
          </p:cNvPicPr>
          <p:nvPr/>
        </p:nvPicPr>
        <p:blipFill rotWithShape="1">
          <a:blip r:embed="rId4"/>
          <a:srcRect t="13201" b="4828"/>
          <a:stretch/>
        </p:blipFill>
        <p:spPr>
          <a:xfrm>
            <a:off x="429349" y="2234692"/>
            <a:ext cx="3661831" cy="2408815"/>
          </a:xfrm>
          <a:prstGeom prst="rect">
            <a:avLst/>
          </a:prstGeom>
        </p:spPr>
      </p:pic>
      <p:sp>
        <p:nvSpPr>
          <p:cNvPr id="3" name="Tijdelijke aanduiding voor inhoud 2"/>
          <p:cNvSpPr>
            <a:spLocks noGrp="1"/>
          </p:cNvSpPr>
          <p:nvPr>
            <p:ph idx="1"/>
          </p:nvPr>
        </p:nvSpPr>
        <p:spPr>
          <a:xfrm>
            <a:off x="6090574" y="2421682"/>
            <a:ext cx="4977578" cy="3639289"/>
          </a:xfrm>
        </p:spPr>
        <p:txBody>
          <a:bodyPr anchor="ctr">
            <a:normAutofit/>
          </a:bodyPr>
          <a:lstStyle/>
          <a:p>
            <a:r>
              <a:rPr lang="nl-NL" sz="1400">
                <a:solidFill>
                  <a:srgbClr val="000000"/>
                </a:solidFill>
              </a:rPr>
              <a:t>Om het ene been voor het andere te zetten, zijn spieren nodig</a:t>
            </a:r>
          </a:p>
          <a:p>
            <a:r>
              <a:rPr lang="nl-NL" sz="1400">
                <a:solidFill>
                  <a:srgbClr val="000000"/>
                </a:solidFill>
              </a:rPr>
              <a:t>Zonder spieren ben je bewegingsloos</a:t>
            </a:r>
          </a:p>
          <a:p>
            <a:r>
              <a:rPr lang="nl-NL" sz="1400">
                <a:solidFill>
                  <a:srgbClr val="000000"/>
                </a:solidFill>
              </a:rPr>
              <a:t>De spieren zijn sterk genoeg om het lichaam in beweging te zetten en rechtop te houden</a:t>
            </a:r>
          </a:p>
          <a:p>
            <a:r>
              <a:rPr lang="nl-NL" sz="1400">
                <a:solidFill>
                  <a:srgbClr val="000000"/>
                </a:solidFill>
              </a:rPr>
              <a:t>Met pezen zitten spieren aan het skelet vast. </a:t>
            </a:r>
          </a:p>
          <a:p>
            <a:endParaRPr lang="nl-NL" sz="1400">
              <a:solidFill>
                <a:srgbClr val="000000"/>
              </a:solidFill>
            </a:endParaRPr>
          </a:p>
          <a:p>
            <a:pPr marL="0" indent="0">
              <a:buNone/>
            </a:pPr>
            <a:r>
              <a:rPr lang="nl-NL" sz="1400">
                <a:solidFill>
                  <a:srgbClr val="000000"/>
                </a:solidFill>
              </a:rPr>
              <a:t>Er zijn drie soorten spieren: </a:t>
            </a:r>
          </a:p>
          <a:p>
            <a:pPr>
              <a:buFontTx/>
              <a:buChar char="-"/>
            </a:pPr>
            <a:r>
              <a:rPr lang="nl-NL" sz="1400">
                <a:solidFill>
                  <a:srgbClr val="000000"/>
                </a:solidFill>
              </a:rPr>
              <a:t>Skeletspieren</a:t>
            </a:r>
          </a:p>
          <a:p>
            <a:pPr>
              <a:buFontTx/>
              <a:buChar char="-"/>
            </a:pPr>
            <a:r>
              <a:rPr lang="nl-NL" sz="1400">
                <a:solidFill>
                  <a:srgbClr val="000000"/>
                </a:solidFill>
              </a:rPr>
              <a:t>gladde spieren </a:t>
            </a:r>
          </a:p>
          <a:p>
            <a:pPr>
              <a:buFontTx/>
              <a:buChar char="-"/>
            </a:pPr>
            <a:r>
              <a:rPr lang="nl-NL" sz="1400">
                <a:solidFill>
                  <a:srgbClr val="000000"/>
                </a:solidFill>
              </a:rPr>
              <a:t>de hartspier </a:t>
            </a:r>
          </a:p>
          <a:p>
            <a:pPr marL="0" indent="0">
              <a:buNone/>
            </a:pPr>
            <a:r>
              <a:rPr lang="nl-NL" sz="1400">
                <a:solidFill>
                  <a:srgbClr val="000000"/>
                </a:solidFill>
              </a:rPr>
              <a:t>De eerste twee maken deel uit van het bewegingsapparaat.</a:t>
            </a:r>
          </a:p>
        </p:txBody>
      </p:sp>
      <p:pic>
        <p:nvPicPr>
          <p:cNvPr id="5" name="Afbeelding 4"/>
          <p:cNvPicPr>
            <a:picLocks noChangeAspect="1"/>
          </p:cNvPicPr>
          <p:nvPr/>
        </p:nvPicPr>
        <p:blipFill>
          <a:blip r:embed="rId5"/>
          <a:stretch>
            <a:fillRect/>
          </a:stretch>
        </p:blipFill>
        <p:spPr>
          <a:xfrm>
            <a:off x="0" y="6165669"/>
            <a:ext cx="2169840" cy="692331"/>
          </a:xfrm>
          <a:prstGeom prst="rect">
            <a:avLst/>
          </a:prstGeom>
        </p:spPr>
      </p:pic>
    </p:spTree>
    <p:extLst>
      <p:ext uri="{BB962C8B-B14F-4D97-AF65-F5344CB8AC3E}">
        <p14:creationId xmlns:p14="http://schemas.microsoft.com/office/powerpoint/2010/main" val="3188793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838200" y="963877"/>
            <a:ext cx="3494362" cy="4930246"/>
          </a:xfrm>
        </p:spPr>
        <p:txBody>
          <a:bodyPr>
            <a:normAutofit/>
          </a:bodyPr>
          <a:lstStyle/>
          <a:p>
            <a:pPr algn="r"/>
            <a:r>
              <a:rPr lang="nl-NL">
                <a:solidFill>
                  <a:schemeClr val="accent1"/>
                </a:solidFill>
              </a:rPr>
              <a:t>Spieren</a:t>
            </a: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4976031" y="963877"/>
            <a:ext cx="6377769" cy="4930246"/>
          </a:xfrm>
        </p:spPr>
        <p:txBody>
          <a:bodyPr anchor="ctr">
            <a:normAutofit/>
          </a:bodyPr>
          <a:lstStyle/>
          <a:p>
            <a:r>
              <a:rPr lang="nl-NL" sz="2400" dirty="0"/>
              <a:t>Spierweefsel is elastisch</a:t>
            </a:r>
          </a:p>
          <a:p>
            <a:r>
              <a:rPr lang="nl-NL" sz="2400" dirty="0"/>
              <a:t>Onder invloed van het zenuwstelsel kan het samentrekken </a:t>
            </a:r>
          </a:p>
          <a:p>
            <a:r>
              <a:rPr lang="nl-NL" sz="2400" dirty="0"/>
              <a:t>Glucose is de brandstof voor spieren</a:t>
            </a:r>
          </a:p>
          <a:p>
            <a:r>
              <a:rPr lang="nl-NL" sz="2400" dirty="0"/>
              <a:t>In de vorm van glycogeen kan glucose tijdelijk in de spieren worden opgeslagen  </a:t>
            </a:r>
          </a:p>
          <a:p>
            <a:r>
              <a:rPr lang="nl-NL" sz="2400" dirty="0"/>
              <a:t>Verbranding van glucose gebeurd in de mitochondriën</a:t>
            </a:r>
          </a:p>
          <a:p>
            <a:r>
              <a:rPr lang="nl-NL" sz="2400" dirty="0"/>
              <a:t>De energie die vrijkomt bij het verbranden van glucose wordt benut voor het samentrekken van spieren én voor warmte   </a:t>
            </a:r>
          </a:p>
        </p:txBody>
      </p:sp>
    </p:spTree>
    <p:extLst>
      <p:ext uri="{BB962C8B-B14F-4D97-AF65-F5344CB8AC3E}">
        <p14:creationId xmlns:p14="http://schemas.microsoft.com/office/powerpoint/2010/main" val="3495690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Spiercel</a:t>
            </a:r>
          </a:p>
        </p:txBody>
      </p:sp>
      <p:sp>
        <p:nvSpPr>
          <p:cNvPr id="3" name="Tijdelijke aanduiding voor inhoud 2"/>
          <p:cNvSpPr>
            <a:spLocks noGrp="1"/>
          </p:cNvSpPr>
          <p:nvPr>
            <p:ph idx="1"/>
          </p:nvPr>
        </p:nvSpPr>
        <p:spPr/>
        <p:txBody>
          <a:bodyPr/>
          <a:lstStyle/>
          <a:p>
            <a:r>
              <a:rPr lang="nl-NL" dirty="0"/>
              <a:t>Een spier is opgebouwd uit lange bundels van spiercellen</a:t>
            </a:r>
          </a:p>
          <a:p>
            <a:r>
              <a:rPr lang="nl-NL" dirty="0"/>
              <a:t>In spiercellen zitten </a:t>
            </a:r>
            <a:r>
              <a:rPr lang="nl-NL" dirty="0" err="1"/>
              <a:t>myofibrillen</a:t>
            </a:r>
            <a:r>
              <a:rPr lang="nl-NL" dirty="0"/>
              <a:t>, in een </a:t>
            </a:r>
            <a:r>
              <a:rPr lang="nl-NL" dirty="0" err="1"/>
              <a:t>mofibril</a:t>
            </a:r>
            <a:r>
              <a:rPr lang="nl-NL" dirty="0"/>
              <a:t> vind de beweging plaats</a:t>
            </a:r>
          </a:p>
          <a:p>
            <a:r>
              <a:rPr lang="nl-NL" dirty="0"/>
              <a:t>De </a:t>
            </a:r>
            <a:r>
              <a:rPr lang="nl-NL" dirty="0" err="1"/>
              <a:t>eitwitten</a:t>
            </a:r>
            <a:r>
              <a:rPr lang="nl-NL" dirty="0"/>
              <a:t> </a:t>
            </a:r>
            <a:r>
              <a:rPr lang="nl-NL" dirty="0" err="1"/>
              <a:t>mysosine</a:t>
            </a:r>
            <a:r>
              <a:rPr lang="nl-NL" dirty="0"/>
              <a:t> en actine schuiven in elkaar</a:t>
            </a:r>
          </a:p>
          <a:p>
            <a:endParaRPr lang="nl-NL" dirty="0"/>
          </a:p>
        </p:txBody>
      </p:sp>
      <p:pic>
        <p:nvPicPr>
          <p:cNvPr id="4" name="Afbeelding 3"/>
          <p:cNvPicPr>
            <a:picLocks noChangeAspect="1"/>
          </p:cNvPicPr>
          <p:nvPr/>
        </p:nvPicPr>
        <p:blipFill>
          <a:blip r:embed="rId2"/>
          <a:stretch>
            <a:fillRect/>
          </a:stretch>
        </p:blipFill>
        <p:spPr>
          <a:xfrm>
            <a:off x="8829922" y="3015999"/>
            <a:ext cx="3037557" cy="3037557"/>
          </a:xfrm>
          <a:prstGeom prst="rect">
            <a:avLst/>
          </a:prstGeom>
        </p:spPr>
      </p:pic>
    </p:spTree>
    <p:extLst>
      <p:ext uri="{BB962C8B-B14F-4D97-AF65-F5344CB8AC3E}">
        <p14:creationId xmlns:p14="http://schemas.microsoft.com/office/powerpoint/2010/main" val="3603117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Spiercellen</a:t>
            </a:r>
          </a:p>
        </p:txBody>
      </p:sp>
      <p:sp>
        <p:nvSpPr>
          <p:cNvPr id="3" name="Tijdelijke aanduiding voor inhoud 2"/>
          <p:cNvSpPr>
            <a:spLocks noGrp="1"/>
          </p:cNvSpPr>
          <p:nvPr>
            <p:ph idx="1"/>
          </p:nvPr>
        </p:nvSpPr>
        <p:spPr/>
        <p:txBody>
          <a:bodyPr/>
          <a:lstStyle/>
          <a:p>
            <a:r>
              <a:rPr lang="nl-NL" dirty="0"/>
              <a:t>Spiercellen kunnen zich niet delen</a:t>
            </a:r>
          </a:p>
          <a:p>
            <a:r>
              <a:rPr lang="nl-NL" dirty="0"/>
              <a:t>Het aantal spiercellen blijft na de geboorte gelijk </a:t>
            </a:r>
          </a:p>
          <a:p>
            <a:r>
              <a:rPr lang="nl-NL" dirty="0"/>
              <a:t>Ze kunnen groter worden, doordat het aantal </a:t>
            </a:r>
            <a:r>
              <a:rPr lang="nl-NL" dirty="0" err="1"/>
              <a:t>myofibrillen</a:t>
            </a:r>
            <a:r>
              <a:rPr lang="nl-NL" dirty="0"/>
              <a:t> toeneemt </a:t>
            </a:r>
          </a:p>
          <a:p>
            <a:r>
              <a:rPr lang="nl-NL" dirty="0"/>
              <a:t>Beschadiging van spieren wordt opgevuld door bindweefsel (littekenweefsel) </a:t>
            </a:r>
          </a:p>
          <a:p>
            <a:r>
              <a:rPr lang="nl-NL" dirty="0"/>
              <a:t>Aan de randen van spiervezels zitten </a:t>
            </a:r>
            <a:r>
              <a:rPr lang="nl-NL" dirty="0" err="1"/>
              <a:t>myoblasten</a:t>
            </a:r>
            <a:r>
              <a:rPr lang="nl-NL" dirty="0"/>
              <a:t>. </a:t>
            </a:r>
          </a:p>
        </p:txBody>
      </p:sp>
      <p:pic>
        <p:nvPicPr>
          <p:cNvPr id="4" name="Afbeelding 3"/>
          <p:cNvPicPr>
            <a:picLocks noChangeAspect="1"/>
          </p:cNvPicPr>
          <p:nvPr/>
        </p:nvPicPr>
        <p:blipFill>
          <a:blip r:embed="rId2"/>
          <a:stretch>
            <a:fillRect/>
          </a:stretch>
        </p:blipFill>
        <p:spPr>
          <a:xfrm>
            <a:off x="9014125" y="4241050"/>
            <a:ext cx="2857500" cy="1752600"/>
          </a:xfrm>
          <a:prstGeom prst="rect">
            <a:avLst/>
          </a:prstGeom>
        </p:spPr>
      </p:pic>
    </p:spTree>
    <p:extLst>
      <p:ext uri="{BB962C8B-B14F-4D97-AF65-F5344CB8AC3E}">
        <p14:creationId xmlns:p14="http://schemas.microsoft.com/office/powerpoint/2010/main" val="1404669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Willekeurige spieren</a:t>
            </a:r>
          </a:p>
        </p:txBody>
      </p:sp>
      <p:sp>
        <p:nvSpPr>
          <p:cNvPr id="3" name="Tijdelijke aanduiding voor inhoud 2"/>
          <p:cNvSpPr>
            <a:spLocks noGrp="1"/>
          </p:cNvSpPr>
          <p:nvPr>
            <p:ph idx="1"/>
          </p:nvPr>
        </p:nvSpPr>
        <p:spPr>
          <a:xfrm>
            <a:off x="762896" y="1635912"/>
            <a:ext cx="10515600" cy="4351338"/>
          </a:xfrm>
        </p:spPr>
        <p:txBody>
          <a:bodyPr/>
          <a:lstStyle/>
          <a:p>
            <a:r>
              <a:rPr lang="nl-NL" dirty="0"/>
              <a:t>Dwarsgestreepte structuur</a:t>
            </a:r>
          </a:p>
          <a:p>
            <a:r>
              <a:rPr lang="nl-NL" dirty="0"/>
              <a:t>Kunnen worden samengetrokken om delen te laten bewegen. </a:t>
            </a:r>
          </a:p>
          <a:p>
            <a:r>
              <a:rPr lang="nl-NL" dirty="0"/>
              <a:t>Bundels samentrekbare vezels in een regelmatig patroon. </a:t>
            </a:r>
          </a:p>
          <a:p>
            <a:r>
              <a:rPr lang="nl-NL" dirty="0"/>
              <a:t>Zijn meestal aangehecht aan botten. </a:t>
            </a:r>
          </a:p>
        </p:txBody>
      </p:sp>
      <p:pic>
        <p:nvPicPr>
          <p:cNvPr id="4" name="Afbeelding 3"/>
          <p:cNvPicPr>
            <a:picLocks noChangeAspect="1"/>
          </p:cNvPicPr>
          <p:nvPr/>
        </p:nvPicPr>
        <p:blipFill>
          <a:blip r:embed="rId3"/>
          <a:stretch>
            <a:fillRect/>
          </a:stretch>
        </p:blipFill>
        <p:spPr>
          <a:xfrm>
            <a:off x="9117346" y="3103580"/>
            <a:ext cx="2768785" cy="3062089"/>
          </a:xfrm>
          <a:prstGeom prst="rect">
            <a:avLst/>
          </a:prstGeom>
        </p:spPr>
      </p:pic>
    </p:spTree>
    <p:extLst>
      <p:ext uri="{BB962C8B-B14F-4D97-AF65-F5344CB8AC3E}">
        <p14:creationId xmlns:p14="http://schemas.microsoft.com/office/powerpoint/2010/main" val="36522895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Onwillekeurige spieren</a:t>
            </a:r>
          </a:p>
        </p:txBody>
      </p:sp>
      <p:sp>
        <p:nvSpPr>
          <p:cNvPr id="3" name="Tijdelijke aanduiding voor inhoud 2"/>
          <p:cNvSpPr>
            <a:spLocks noGrp="1"/>
          </p:cNvSpPr>
          <p:nvPr>
            <p:ph idx="1"/>
          </p:nvPr>
        </p:nvSpPr>
        <p:spPr/>
        <p:txBody>
          <a:bodyPr/>
          <a:lstStyle/>
          <a:p>
            <a:r>
              <a:rPr lang="nl-NL" dirty="0"/>
              <a:t>Glad spierweefsel</a:t>
            </a:r>
          </a:p>
          <a:p>
            <a:r>
              <a:rPr lang="nl-NL" dirty="0"/>
              <a:t>Controleren bepaalde lichaamsfuncties die niet direct zichtbaar zijn. </a:t>
            </a:r>
          </a:p>
          <a:p>
            <a:r>
              <a:rPr lang="nl-NL" dirty="0"/>
              <a:t>In de wand van slagaders, wand van ingewanden. </a:t>
            </a:r>
          </a:p>
          <a:p>
            <a:r>
              <a:rPr lang="nl-NL" dirty="0"/>
              <a:t>Deze spieren werken onbewust. </a:t>
            </a:r>
          </a:p>
        </p:txBody>
      </p:sp>
      <p:pic>
        <p:nvPicPr>
          <p:cNvPr id="4" name="Afbeelding 3"/>
          <p:cNvPicPr>
            <a:picLocks noChangeAspect="1"/>
          </p:cNvPicPr>
          <p:nvPr/>
        </p:nvPicPr>
        <p:blipFill>
          <a:blip r:embed="rId3"/>
          <a:stretch>
            <a:fillRect/>
          </a:stretch>
        </p:blipFill>
        <p:spPr>
          <a:xfrm>
            <a:off x="7536428" y="4001294"/>
            <a:ext cx="2381250" cy="1905000"/>
          </a:xfrm>
          <a:prstGeom prst="rect">
            <a:avLst/>
          </a:prstGeom>
        </p:spPr>
      </p:pic>
    </p:spTree>
    <p:extLst>
      <p:ext uri="{BB962C8B-B14F-4D97-AF65-F5344CB8AC3E}">
        <p14:creationId xmlns:p14="http://schemas.microsoft.com/office/powerpoint/2010/main" val="985155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D8F64453-EB1F-664E-81A2-FD5C982C2060}"/>
              </a:ext>
            </a:extLst>
          </p:cNvPr>
          <p:cNvSpPr>
            <a:spLocks noGrp="1"/>
          </p:cNvSpPr>
          <p:nvPr>
            <p:ph type="title"/>
          </p:nvPr>
        </p:nvSpPr>
        <p:spPr>
          <a:xfrm>
            <a:off x="6094105" y="802955"/>
            <a:ext cx="4977976" cy="1454051"/>
          </a:xfrm>
        </p:spPr>
        <p:txBody>
          <a:bodyPr>
            <a:normAutofit/>
          </a:bodyPr>
          <a:lstStyle/>
          <a:p>
            <a:r>
              <a:rPr lang="nl-NL" sz="3700" dirty="0">
                <a:solidFill>
                  <a:srgbClr val="000000"/>
                </a:solidFill>
              </a:rPr>
              <a:t>Even opfrissen en kijken wat jullie al weten.</a:t>
            </a:r>
          </a:p>
        </p:txBody>
      </p:sp>
      <p:sp>
        <p:nvSpPr>
          <p:cNvPr id="13"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Afbeelding 3">
            <a:extLst>
              <a:ext uri="{FF2B5EF4-FFF2-40B4-BE49-F238E27FC236}">
                <a16:creationId xmlns:a16="http://schemas.microsoft.com/office/drawing/2014/main" id="{6EDF6C69-ADCC-9344-8FC9-FD5E923AC0F3}"/>
              </a:ext>
            </a:extLst>
          </p:cNvPr>
          <p:cNvPicPr>
            <a:picLocks noChangeAspect="1"/>
          </p:cNvPicPr>
          <p:nvPr/>
        </p:nvPicPr>
        <p:blipFill rotWithShape="1">
          <a:blip r:embed="rId3">
            <a:alphaModFix/>
          </a:blip>
          <a:srcRect l="24341" r="14035" b="1"/>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Tijdelijke aanduiding voor inhoud 2">
            <a:extLst>
              <a:ext uri="{FF2B5EF4-FFF2-40B4-BE49-F238E27FC236}">
                <a16:creationId xmlns:a16="http://schemas.microsoft.com/office/drawing/2014/main" id="{050BD5C9-6167-DB43-B81E-293129A2EDBE}"/>
              </a:ext>
            </a:extLst>
          </p:cNvPr>
          <p:cNvSpPr>
            <a:spLocks noGrp="1"/>
          </p:cNvSpPr>
          <p:nvPr>
            <p:ph idx="1"/>
          </p:nvPr>
        </p:nvSpPr>
        <p:spPr>
          <a:xfrm>
            <a:off x="6090574" y="2421682"/>
            <a:ext cx="4977578" cy="3639289"/>
          </a:xfrm>
        </p:spPr>
        <p:txBody>
          <a:bodyPr anchor="ctr">
            <a:normAutofit/>
          </a:bodyPr>
          <a:lstStyle/>
          <a:p>
            <a:r>
              <a:rPr lang="nl-NL" sz="2000">
                <a:solidFill>
                  <a:srgbClr val="000000"/>
                </a:solidFill>
                <a:hlinkClick r:id="rId4"/>
              </a:rPr>
              <a:t>https://www.anatomie-online.nl</a:t>
            </a:r>
            <a:endParaRPr lang="nl-NL" sz="2000">
              <a:solidFill>
                <a:srgbClr val="000000"/>
              </a:solidFill>
            </a:endParaRPr>
          </a:p>
          <a:p>
            <a:pPr marL="0" indent="0">
              <a:buNone/>
            </a:pPr>
            <a:endParaRPr lang="nl-NL" sz="2000">
              <a:solidFill>
                <a:srgbClr val="000000"/>
              </a:solidFill>
            </a:endParaRPr>
          </a:p>
        </p:txBody>
      </p:sp>
    </p:spTree>
    <p:extLst>
      <p:ext uri="{BB962C8B-B14F-4D97-AF65-F5344CB8AC3E}">
        <p14:creationId xmlns:p14="http://schemas.microsoft.com/office/powerpoint/2010/main" val="34274951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6094105" y="802955"/>
            <a:ext cx="4977976" cy="1454051"/>
          </a:xfrm>
        </p:spPr>
        <p:txBody>
          <a:bodyPr>
            <a:normAutofit/>
          </a:bodyPr>
          <a:lstStyle/>
          <a:p>
            <a:r>
              <a:rPr lang="nl-NL">
                <a:solidFill>
                  <a:srgbClr val="000000"/>
                </a:solidFill>
              </a:rPr>
              <a:t>Hartspier</a:t>
            </a: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Afbeelding 3"/>
          <p:cNvPicPr>
            <a:picLocks noChangeAspect="1"/>
          </p:cNvPicPr>
          <p:nvPr/>
        </p:nvPicPr>
        <p:blipFill rotWithShape="1">
          <a:blip r:embed="rId4">
            <a:alphaModFix/>
          </a:blip>
          <a:srcRect l="22427" r="32669" b="1"/>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Tijdelijke aanduiding voor inhoud 2"/>
          <p:cNvSpPr>
            <a:spLocks noGrp="1"/>
          </p:cNvSpPr>
          <p:nvPr>
            <p:ph idx="1"/>
          </p:nvPr>
        </p:nvSpPr>
        <p:spPr>
          <a:xfrm>
            <a:off x="6090574" y="2421682"/>
            <a:ext cx="4977578" cy="3639289"/>
          </a:xfrm>
        </p:spPr>
        <p:txBody>
          <a:bodyPr anchor="ctr">
            <a:normAutofit/>
          </a:bodyPr>
          <a:lstStyle/>
          <a:p>
            <a:r>
              <a:rPr lang="nl-NL" sz="2000">
                <a:solidFill>
                  <a:srgbClr val="000000"/>
                </a:solidFill>
              </a:rPr>
              <a:t>Geen deel van het bewegingsapparaat </a:t>
            </a:r>
          </a:p>
          <a:p>
            <a:r>
              <a:rPr lang="nl-NL" sz="2000">
                <a:solidFill>
                  <a:srgbClr val="000000"/>
                </a:solidFill>
              </a:rPr>
              <a:t>Heeft dezelfde structuur als willekeurige spieren (skeletspieren), maar is onwillekeurig </a:t>
            </a:r>
          </a:p>
          <a:p>
            <a:r>
              <a:rPr lang="nl-NL" sz="2000">
                <a:solidFill>
                  <a:srgbClr val="000000"/>
                </a:solidFill>
              </a:rPr>
              <a:t>Maakt vanzelf ritmisch samentrekkende en ontspannende beweging. </a:t>
            </a:r>
          </a:p>
        </p:txBody>
      </p:sp>
    </p:spTree>
    <p:extLst>
      <p:ext uri="{BB962C8B-B14F-4D97-AF65-F5344CB8AC3E}">
        <p14:creationId xmlns:p14="http://schemas.microsoft.com/office/powerpoint/2010/main" val="35416579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Antagonisten</a:t>
            </a:r>
          </a:p>
        </p:txBody>
      </p:sp>
      <p:sp>
        <p:nvSpPr>
          <p:cNvPr id="3" name="Tijdelijke aanduiding voor inhoud 2"/>
          <p:cNvSpPr>
            <a:spLocks noGrp="1"/>
          </p:cNvSpPr>
          <p:nvPr>
            <p:ph idx="1"/>
          </p:nvPr>
        </p:nvSpPr>
        <p:spPr/>
        <p:txBody>
          <a:bodyPr/>
          <a:lstStyle/>
          <a:p>
            <a:pPr marL="0" indent="0">
              <a:buNone/>
            </a:pPr>
            <a:endParaRPr lang="nl-NL" dirty="0">
              <a:hlinkClick r:id="" action="ppaction://noaction"/>
            </a:endParaRPr>
          </a:p>
          <a:p>
            <a:r>
              <a:rPr lang="nl-NL" dirty="0">
                <a:hlinkClick r:id="" action="ppaction://noaction"/>
              </a:rPr>
              <a:t>Werking antagonisten</a:t>
            </a:r>
            <a:endParaRPr lang="nl-NL" dirty="0"/>
          </a:p>
        </p:txBody>
      </p:sp>
      <p:pic>
        <p:nvPicPr>
          <p:cNvPr id="4" name="Afbeelding 3"/>
          <p:cNvPicPr>
            <a:picLocks noChangeAspect="1"/>
          </p:cNvPicPr>
          <p:nvPr/>
        </p:nvPicPr>
        <p:blipFill>
          <a:blip r:embed="rId3"/>
          <a:stretch>
            <a:fillRect/>
          </a:stretch>
        </p:blipFill>
        <p:spPr>
          <a:xfrm>
            <a:off x="5447740" y="1230084"/>
            <a:ext cx="5796136" cy="4347102"/>
          </a:xfrm>
          <a:prstGeom prst="rect">
            <a:avLst/>
          </a:prstGeom>
        </p:spPr>
      </p:pic>
    </p:spTree>
    <p:extLst>
      <p:ext uri="{BB962C8B-B14F-4D97-AF65-F5344CB8AC3E}">
        <p14:creationId xmlns:p14="http://schemas.microsoft.com/office/powerpoint/2010/main" val="4220501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116878" y="629266"/>
            <a:ext cx="6422849" cy="1676603"/>
          </a:xfrm>
        </p:spPr>
        <p:txBody>
          <a:bodyPr>
            <a:normAutofit/>
          </a:bodyPr>
          <a:lstStyle/>
          <a:p>
            <a:r>
              <a:rPr lang="nl-NL"/>
              <a:t>Het zenuwstelsel</a:t>
            </a:r>
          </a:p>
        </p:txBody>
      </p:sp>
      <p:sp>
        <p:nvSpPr>
          <p:cNvPr id="72" name="Rectangle 71">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5F5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42386" y="803049"/>
            <a:ext cx="951235" cy="247074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23797" y="3461344"/>
            <a:ext cx="1188412" cy="2438400"/>
          </a:xfrm>
          <a:prstGeom prst="rect">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jdelijke aanduiding voor inhoud 2"/>
          <p:cNvSpPr>
            <a:spLocks noGrp="1"/>
          </p:cNvSpPr>
          <p:nvPr>
            <p:ph idx="1"/>
          </p:nvPr>
        </p:nvSpPr>
        <p:spPr>
          <a:xfrm>
            <a:off x="5116880" y="2438400"/>
            <a:ext cx="6422848" cy="3785419"/>
          </a:xfrm>
        </p:spPr>
        <p:txBody>
          <a:bodyPr>
            <a:normAutofit/>
          </a:bodyPr>
          <a:lstStyle/>
          <a:p>
            <a:pPr lvl="1"/>
            <a:r>
              <a:rPr lang="nl-NL" sz="2000"/>
              <a:t>Centrale zenuwstelsel</a:t>
            </a:r>
          </a:p>
          <a:p>
            <a:pPr lvl="1"/>
            <a:r>
              <a:rPr lang="nl-NL" sz="2000"/>
              <a:t>Perifere zenuwstelsel </a:t>
            </a:r>
          </a:p>
        </p:txBody>
      </p:sp>
    </p:spTree>
    <p:extLst>
      <p:ext uri="{BB962C8B-B14F-4D97-AF65-F5344CB8AC3E}">
        <p14:creationId xmlns:p14="http://schemas.microsoft.com/office/powerpoint/2010/main" val="7473498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960100" y="978102"/>
            <a:ext cx="10588434" cy="1062644"/>
          </a:xfrm>
        </p:spPr>
        <p:txBody>
          <a:bodyPr anchor="b">
            <a:normAutofit/>
          </a:bodyPr>
          <a:lstStyle/>
          <a:p>
            <a:r>
              <a:rPr lang="nl-NL"/>
              <a:t>Wat is de functie van het zenuwstelsel?</a:t>
            </a:r>
            <a:endParaRPr lang="nl-NL" dirty="0"/>
          </a:p>
        </p:txBody>
      </p:sp>
      <p:cxnSp>
        <p:nvCxnSpPr>
          <p:cNvPr id="2052" name="Straight Connector 70">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4023" y="2811104"/>
            <a:ext cx="3366480" cy="289474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jdelijke aanduiding voor inhoud 2"/>
          <p:cNvSpPr>
            <a:spLocks noGrp="1"/>
          </p:cNvSpPr>
          <p:nvPr>
            <p:ph idx="1"/>
          </p:nvPr>
        </p:nvSpPr>
        <p:spPr>
          <a:xfrm>
            <a:off x="4955354" y="2682433"/>
            <a:ext cx="6282169" cy="3215749"/>
          </a:xfrm>
        </p:spPr>
        <p:txBody>
          <a:bodyPr>
            <a:normAutofit/>
          </a:bodyPr>
          <a:lstStyle/>
          <a:p>
            <a:r>
              <a:rPr lang="nl-NL" sz="2400"/>
              <a:t>Signalen doorgeven</a:t>
            </a:r>
          </a:p>
          <a:p>
            <a:r>
              <a:rPr lang="nl-NL" sz="2400"/>
              <a:t>Alle processen in het lichaam regelen</a:t>
            </a:r>
          </a:p>
          <a:p>
            <a:pPr lvl="1"/>
            <a:r>
              <a:rPr lang="nl-NL"/>
              <a:t>Hersenen regelen</a:t>
            </a:r>
          </a:p>
          <a:p>
            <a:pPr lvl="1"/>
            <a:r>
              <a:rPr lang="nl-NL"/>
              <a:t>Zenuwbanen geven door </a:t>
            </a:r>
          </a:p>
          <a:p>
            <a:endParaRPr lang="nl-NL" sz="2400"/>
          </a:p>
        </p:txBody>
      </p:sp>
    </p:spTree>
    <p:extLst>
      <p:ext uri="{BB962C8B-B14F-4D97-AF65-F5344CB8AC3E}">
        <p14:creationId xmlns:p14="http://schemas.microsoft.com/office/powerpoint/2010/main" val="33470120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r="30073"/>
          <a:stretch/>
        </p:blipFill>
        <p:spPr bwMode="auto">
          <a:xfrm>
            <a:off x="5797543" y="10"/>
            <a:ext cx="6394152" cy="6857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el 1"/>
          <p:cNvSpPr>
            <a:spLocks noGrp="1"/>
          </p:cNvSpPr>
          <p:nvPr>
            <p:ph type="title"/>
          </p:nvPr>
        </p:nvSpPr>
        <p:spPr>
          <a:xfrm>
            <a:off x="804998" y="798445"/>
            <a:ext cx="4803636" cy="1311664"/>
          </a:xfrm>
        </p:spPr>
        <p:txBody>
          <a:bodyPr>
            <a:normAutofit/>
          </a:bodyPr>
          <a:lstStyle/>
          <a:p>
            <a:r>
              <a:rPr lang="nl-NL" sz="3400">
                <a:solidFill>
                  <a:srgbClr val="000000"/>
                </a:solidFill>
              </a:rPr>
              <a:t>Waar is het zenuwstelsel uit opgebouwd?</a:t>
            </a:r>
          </a:p>
        </p:txBody>
      </p:sp>
      <p:sp>
        <p:nvSpPr>
          <p:cNvPr id="3" name="Tijdelijke aanduiding voor inhoud 2"/>
          <p:cNvSpPr>
            <a:spLocks noGrp="1"/>
          </p:cNvSpPr>
          <p:nvPr>
            <p:ph idx="1"/>
          </p:nvPr>
        </p:nvSpPr>
        <p:spPr>
          <a:xfrm>
            <a:off x="804997" y="2272143"/>
            <a:ext cx="4706803" cy="3788830"/>
          </a:xfrm>
        </p:spPr>
        <p:txBody>
          <a:bodyPr anchor="ctr">
            <a:normAutofit/>
          </a:bodyPr>
          <a:lstStyle/>
          <a:p>
            <a:r>
              <a:rPr lang="nl-NL" sz="2000">
                <a:solidFill>
                  <a:srgbClr val="000000"/>
                </a:solidFill>
              </a:rPr>
              <a:t>Zenuwcellen (ook wel neuronen genoemd)</a:t>
            </a:r>
          </a:p>
          <a:p>
            <a:pPr lvl="1"/>
            <a:r>
              <a:rPr lang="nl-NL" sz="2000">
                <a:solidFill>
                  <a:srgbClr val="000000"/>
                </a:solidFill>
              </a:rPr>
              <a:t>Geven signalen door met behulp van impulsen  </a:t>
            </a:r>
          </a:p>
        </p:txBody>
      </p:sp>
    </p:spTree>
    <p:extLst>
      <p:ext uri="{BB962C8B-B14F-4D97-AF65-F5344CB8AC3E}">
        <p14:creationId xmlns:p14="http://schemas.microsoft.com/office/powerpoint/2010/main" val="11990677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el 1"/>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nl-NL" sz="2800"/>
              <a:t>Hoe is een neuron opgebouwd?</a:t>
            </a:r>
          </a:p>
        </p:txBody>
      </p:sp>
      <p:sp>
        <p:nvSpPr>
          <p:cNvPr id="3" name="Tijdelijke aanduiding voor inhoud 2"/>
          <p:cNvSpPr>
            <a:spLocks noGrp="1"/>
          </p:cNvSpPr>
          <p:nvPr>
            <p:ph idx="1"/>
          </p:nvPr>
        </p:nvSpPr>
        <p:spPr>
          <a:xfrm>
            <a:off x="643468" y="2638043"/>
            <a:ext cx="3363974" cy="3415623"/>
          </a:xfrm>
        </p:spPr>
        <p:txBody>
          <a:bodyPr>
            <a:normAutofit/>
          </a:bodyPr>
          <a:lstStyle/>
          <a:p>
            <a:r>
              <a:rPr lang="nl-NL" sz="2000"/>
              <a:t>Celkern</a:t>
            </a:r>
          </a:p>
          <a:p>
            <a:r>
              <a:rPr lang="nl-NL" sz="2000"/>
              <a:t>Dendriet</a:t>
            </a:r>
          </a:p>
          <a:p>
            <a:r>
              <a:rPr lang="nl-NL" sz="2000"/>
              <a:t>Axon</a:t>
            </a:r>
          </a:p>
          <a:p>
            <a:r>
              <a:rPr lang="nl-NL" sz="2000"/>
              <a:t>Myeline schede</a:t>
            </a:r>
          </a:p>
          <a:p>
            <a:r>
              <a:rPr lang="nl-NL" sz="2000"/>
              <a:t>Cel van Schwann</a:t>
            </a:r>
          </a:p>
          <a:p>
            <a:r>
              <a:rPr lang="nl-NL" sz="2000"/>
              <a:t>Knoop van Ranvier</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97763" y="1074849"/>
            <a:ext cx="6250769" cy="454743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2868065"/>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werkt het?</a:t>
            </a:r>
          </a:p>
        </p:txBody>
      </p:sp>
      <p:sp>
        <p:nvSpPr>
          <p:cNvPr id="3" name="Tijdelijke aanduiding voor inhoud 2"/>
          <p:cNvSpPr>
            <a:spLocks noGrp="1"/>
          </p:cNvSpPr>
          <p:nvPr>
            <p:ph idx="1"/>
          </p:nvPr>
        </p:nvSpPr>
        <p:spPr>
          <a:xfrm>
            <a:off x="5154724" y="4602644"/>
            <a:ext cx="1882552" cy="2044824"/>
          </a:xfrm>
        </p:spPr>
        <p:txBody>
          <a:bodyPr/>
          <a:lstStyle/>
          <a:p>
            <a:pPr marL="0" indent="0">
              <a:buNone/>
            </a:pPr>
            <a:endParaRPr lang="nl-NL" b="1" dirty="0">
              <a:hlinkClick r:id="rId2"/>
            </a:endParaRPr>
          </a:p>
          <a:p>
            <a:pPr marL="0" indent="0">
              <a:buNone/>
            </a:pPr>
            <a:r>
              <a:rPr lang="nl-NL" dirty="0">
                <a:hlinkClick r:id="rId2"/>
              </a:rPr>
              <a:t>Link</a:t>
            </a:r>
            <a:r>
              <a:rPr lang="nl-NL" dirty="0"/>
              <a:t> </a:t>
            </a:r>
          </a:p>
        </p:txBody>
      </p:sp>
      <p:sp>
        <p:nvSpPr>
          <p:cNvPr id="4" name="Tekstvak 3"/>
          <p:cNvSpPr txBox="1"/>
          <p:nvPr/>
        </p:nvSpPr>
        <p:spPr>
          <a:xfrm>
            <a:off x="838200" y="1412776"/>
            <a:ext cx="6625952" cy="1815882"/>
          </a:xfrm>
          <a:prstGeom prst="rect">
            <a:avLst/>
          </a:prstGeom>
          <a:noFill/>
        </p:spPr>
        <p:txBody>
          <a:bodyPr wrap="square" rtlCol="0">
            <a:spAutoFit/>
          </a:bodyPr>
          <a:lstStyle/>
          <a:p>
            <a:pPr marL="285750" indent="-285750">
              <a:buFont typeface="Arial" pitchFamily="34" charset="0"/>
              <a:buChar char="•"/>
            </a:pPr>
            <a:r>
              <a:rPr lang="nl-NL" sz="2800" dirty="0"/>
              <a:t>Signalen worden getransporteerd</a:t>
            </a:r>
          </a:p>
          <a:p>
            <a:pPr marL="742950" lvl="1" indent="-285750">
              <a:buFont typeface="Arial" pitchFamily="34" charset="0"/>
              <a:buChar char="•"/>
            </a:pPr>
            <a:r>
              <a:rPr lang="nl-NL" sz="2800" dirty="0"/>
              <a:t>Sensorische neuronen</a:t>
            </a:r>
          </a:p>
          <a:p>
            <a:pPr marL="742950" lvl="1" indent="-285750">
              <a:buFont typeface="Arial" pitchFamily="34" charset="0"/>
              <a:buChar char="•"/>
            </a:pPr>
            <a:r>
              <a:rPr lang="nl-NL" sz="2800" dirty="0"/>
              <a:t>Schakelcellen </a:t>
            </a:r>
          </a:p>
          <a:p>
            <a:pPr marL="742950" lvl="1" indent="-285750">
              <a:buFont typeface="Arial" pitchFamily="34" charset="0"/>
              <a:buChar char="•"/>
            </a:pPr>
            <a:r>
              <a:rPr lang="nl-NL" sz="2800" dirty="0"/>
              <a:t>Motorische neuronen </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3073" y="1412776"/>
            <a:ext cx="5530654" cy="4300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57884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640079" y="2053641"/>
            <a:ext cx="3669161" cy="2760098"/>
          </a:xfrm>
        </p:spPr>
        <p:txBody>
          <a:bodyPr>
            <a:normAutofit/>
          </a:bodyPr>
          <a:lstStyle/>
          <a:p>
            <a:r>
              <a:rPr lang="nl-NL">
                <a:solidFill>
                  <a:srgbClr val="FFFFFF"/>
                </a:solidFill>
              </a:rPr>
              <a:t>Spieren en zenuwen</a:t>
            </a:r>
          </a:p>
        </p:txBody>
      </p:sp>
      <p:sp>
        <p:nvSpPr>
          <p:cNvPr id="3" name="Tijdelijke aanduiding voor inhoud 2"/>
          <p:cNvSpPr>
            <a:spLocks noGrp="1"/>
          </p:cNvSpPr>
          <p:nvPr>
            <p:ph idx="1"/>
          </p:nvPr>
        </p:nvSpPr>
        <p:spPr>
          <a:xfrm>
            <a:off x="6090574" y="801866"/>
            <a:ext cx="5306084" cy="5230634"/>
          </a:xfrm>
        </p:spPr>
        <p:txBody>
          <a:bodyPr anchor="ctr">
            <a:normAutofit/>
          </a:bodyPr>
          <a:lstStyle/>
          <a:p>
            <a:r>
              <a:rPr lang="nl-NL" sz="2400">
                <a:solidFill>
                  <a:srgbClr val="000000"/>
                </a:solidFill>
              </a:rPr>
              <a:t>Elke spiervezel wordt aangestuurd door motorische zenuwen. </a:t>
            </a:r>
          </a:p>
          <a:p>
            <a:r>
              <a:rPr lang="nl-NL" sz="2400">
                <a:solidFill>
                  <a:srgbClr val="000000"/>
                </a:solidFill>
              </a:rPr>
              <a:t>Actiepotentialen zorgen voor contractie van de spiervezels. </a:t>
            </a:r>
          </a:p>
          <a:p>
            <a:r>
              <a:rPr lang="nl-NL" sz="2400">
                <a:solidFill>
                  <a:srgbClr val="000000"/>
                </a:solidFill>
              </a:rPr>
              <a:t>Elke spier heeft zintuigcellen. </a:t>
            </a:r>
          </a:p>
          <a:p>
            <a:r>
              <a:rPr lang="nl-NL" sz="2400">
                <a:solidFill>
                  <a:srgbClr val="000000"/>
                </a:solidFill>
              </a:rPr>
              <a:t>Vanuit deze zintuigcellen ontvang je via de sensorische zenuwen signalen over de spanning van spieren en pezen. </a:t>
            </a:r>
          </a:p>
        </p:txBody>
      </p:sp>
    </p:spTree>
    <p:extLst>
      <p:ext uri="{BB962C8B-B14F-4D97-AF65-F5344CB8AC3E}">
        <p14:creationId xmlns:p14="http://schemas.microsoft.com/office/powerpoint/2010/main" val="881552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6585882" y="4267832"/>
            <a:ext cx="4805996" cy="1401448"/>
          </a:xfrm>
        </p:spPr>
        <p:txBody>
          <a:bodyPr anchor="t">
            <a:normAutofit/>
          </a:bodyPr>
          <a:lstStyle/>
          <a:p>
            <a:pPr algn="l"/>
            <a:br>
              <a:rPr lang="nl-NL" sz="4400">
                <a:solidFill>
                  <a:srgbClr val="000000"/>
                </a:solidFill>
              </a:rPr>
            </a:br>
            <a:r>
              <a:rPr lang="nl-NL" sz="4400">
                <a:solidFill>
                  <a:srgbClr val="000000"/>
                </a:solidFill>
              </a:rPr>
              <a:t>Bloedvatenstelsel</a:t>
            </a:r>
            <a:endParaRPr lang="nl-NL" sz="4400" dirty="0">
              <a:solidFill>
                <a:srgbClr val="000000"/>
              </a:solidFill>
            </a:endParaRPr>
          </a:p>
        </p:txBody>
      </p:sp>
      <p:sp>
        <p:nvSpPr>
          <p:cNvPr id="15"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Afbeelding 5"/>
          <p:cNvPicPr>
            <a:picLocks noChangeAspect="1"/>
          </p:cNvPicPr>
          <p:nvPr/>
        </p:nvPicPr>
        <p:blipFill rotWithShape="1">
          <a:blip r:embed="rId3">
            <a:alphaModFix/>
          </a:blip>
          <a:srcRect t="5246" b="27243"/>
          <a:stretch/>
        </p:blipFill>
        <p:spPr>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3566766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122" name="Titel 1"/>
          <p:cNvSpPr>
            <a:spLocks noGrp="1"/>
          </p:cNvSpPr>
          <p:nvPr>
            <p:ph type="title"/>
          </p:nvPr>
        </p:nvSpPr>
        <p:spPr>
          <a:xfrm>
            <a:off x="640079" y="2053641"/>
            <a:ext cx="3669161" cy="2760098"/>
          </a:xfrm>
        </p:spPr>
        <p:txBody>
          <a:bodyPr>
            <a:normAutofit/>
          </a:bodyPr>
          <a:lstStyle/>
          <a:p>
            <a:pPr eaLnBrk="1" hangingPunct="1"/>
            <a:r>
              <a:rPr lang="nl-NL" altLang="nl-NL">
                <a:solidFill>
                  <a:srgbClr val="FFFFFF"/>
                </a:solidFill>
              </a:rPr>
              <a:t>Doelstellingen</a:t>
            </a:r>
          </a:p>
        </p:txBody>
      </p:sp>
      <p:sp>
        <p:nvSpPr>
          <p:cNvPr id="5123" name="Tijdelijke aanduiding voor inhoud 2"/>
          <p:cNvSpPr>
            <a:spLocks noGrp="1"/>
          </p:cNvSpPr>
          <p:nvPr>
            <p:ph idx="1"/>
          </p:nvPr>
        </p:nvSpPr>
        <p:spPr>
          <a:xfrm>
            <a:off x="6090574" y="801866"/>
            <a:ext cx="5306084" cy="5230634"/>
          </a:xfrm>
        </p:spPr>
        <p:txBody>
          <a:bodyPr anchor="ctr">
            <a:normAutofit/>
          </a:bodyPr>
          <a:lstStyle/>
          <a:p>
            <a:pPr eaLnBrk="1" hangingPunct="1"/>
            <a:r>
              <a:rPr lang="nl-NL" altLang="nl-NL" sz="2400">
                <a:solidFill>
                  <a:srgbClr val="000000"/>
                </a:solidFill>
              </a:rPr>
              <a:t>Delen van het bloedvatenstelsel kunnen noemen en de stroomrichting van het bloed daarin kunnen aangeven. </a:t>
            </a:r>
          </a:p>
          <a:p>
            <a:pPr eaLnBrk="1" hangingPunct="1"/>
            <a:r>
              <a:rPr lang="nl-NL" altLang="nl-NL" sz="2400">
                <a:solidFill>
                  <a:srgbClr val="000000"/>
                </a:solidFill>
              </a:rPr>
              <a:t>In de verschillende delen van het bloedvatenstelsel het zuurstofgehalte aan kunnen geven. </a:t>
            </a:r>
          </a:p>
          <a:p>
            <a:pPr eaLnBrk="1" hangingPunct="1"/>
            <a:r>
              <a:rPr lang="nl-NL" altLang="nl-NL" sz="2400">
                <a:solidFill>
                  <a:srgbClr val="000000"/>
                </a:solidFill>
              </a:rPr>
              <a:t>Drie typen bloedvaten kunnen noemen met hun kenmerken en functies. </a:t>
            </a:r>
          </a:p>
          <a:p>
            <a:pPr eaLnBrk="1" hangingPunct="1"/>
            <a:r>
              <a:rPr lang="nl-NL" altLang="nl-NL" sz="2400">
                <a:solidFill>
                  <a:srgbClr val="000000"/>
                </a:solidFill>
              </a:rPr>
              <a:t>Delen van het hart kunnen noemen met hun kenmerken en functies. </a:t>
            </a:r>
          </a:p>
          <a:p>
            <a:pPr eaLnBrk="1" hangingPunct="1"/>
            <a:r>
              <a:rPr lang="nl-NL" altLang="nl-NL" sz="2400">
                <a:solidFill>
                  <a:srgbClr val="000000"/>
                </a:solidFill>
              </a:rPr>
              <a:t>De werking van het hart kunnen beschrijven. </a:t>
            </a:r>
          </a:p>
        </p:txBody>
      </p:sp>
    </p:spTree>
    <p:extLst>
      <p:ext uri="{BB962C8B-B14F-4D97-AF65-F5344CB8AC3E}">
        <p14:creationId xmlns:p14="http://schemas.microsoft.com/office/powerpoint/2010/main" val="1974469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942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400" kern="1200">
                <a:solidFill>
                  <a:srgbClr val="FFFFFF"/>
                </a:solidFill>
                <a:latin typeface="+mj-lt"/>
                <a:ea typeface="+mj-ea"/>
                <a:cs typeface="+mj-cs"/>
              </a:rPr>
              <a:t>De bloedsomloop</a:t>
            </a:r>
          </a:p>
        </p:txBody>
      </p:sp>
      <p:pic>
        <p:nvPicPr>
          <p:cNvPr id="4" name="pULytfpp5Dc"/>
          <p:cNvPicPr>
            <a:picLocks noRot="1" noChangeAspect="1"/>
          </p:cNvPicPr>
          <p:nvPr>
            <a:videoFile r:link="rId1"/>
          </p:nvPr>
        </p:nvPicPr>
        <p:blipFill>
          <a:blip r:embed="rId3"/>
          <a:stretch>
            <a:fillRect/>
          </a:stretch>
        </p:blipFill>
        <p:spPr>
          <a:xfrm>
            <a:off x="4345375" y="963506"/>
            <a:ext cx="6574649" cy="4930987"/>
          </a:xfrm>
          <a:prstGeom prst="rect">
            <a:avLst/>
          </a:prstGeom>
        </p:spPr>
      </p:pic>
    </p:spTree>
    <p:extLst>
      <p:ext uri="{BB962C8B-B14F-4D97-AF65-F5344CB8AC3E}">
        <p14:creationId xmlns:p14="http://schemas.microsoft.com/office/powerpoint/2010/main" val="31778240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6094105" y="802955"/>
            <a:ext cx="4977976" cy="1454051"/>
          </a:xfrm>
        </p:spPr>
        <p:txBody>
          <a:bodyPr>
            <a:normAutofit/>
          </a:bodyPr>
          <a:lstStyle/>
          <a:p>
            <a:r>
              <a:rPr lang="nl-NL">
                <a:solidFill>
                  <a:srgbClr val="000000"/>
                </a:solidFill>
              </a:rPr>
              <a:t>Slagader</a:t>
            </a:r>
          </a:p>
        </p:txBody>
      </p:sp>
      <p:sp>
        <p:nvSpPr>
          <p:cNvPr id="1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Afbeelding 5"/>
          <p:cNvPicPr>
            <a:picLocks noChangeAspect="1"/>
          </p:cNvPicPr>
          <p:nvPr/>
        </p:nvPicPr>
        <p:blipFill rotWithShape="1">
          <a:blip r:embed="rId3">
            <a:alphaModFix/>
          </a:blip>
          <a:srcRect l="19628" r="3939" b="1"/>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Tijdelijke aanduiding voor inhoud 2"/>
          <p:cNvSpPr>
            <a:spLocks noGrp="1"/>
          </p:cNvSpPr>
          <p:nvPr>
            <p:ph idx="1"/>
          </p:nvPr>
        </p:nvSpPr>
        <p:spPr>
          <a:xfrm>
            <a:off x="6090574" y="2421682"/>
            <a:ext cx="4977578" cy="3639289"/>
          </a:xfrm>
        </p:spPr>
        <p:txBody>
          <a:bodyPr anchor="ctr">
            <a:normAutofit/>
          </a:bodyPr>
          <a:lstStyle/>
          <a:p>
            <a:r>
              <a:rPr lang="nl-NL" sz="2000">
                <a:solidFill>
                  <a:srgbClr val="000000"/>
                </a:solidFill>
              </a:rPr>
              <a:t>Dikke, stevige wand </a:t>
            </a:r>
          </a:p>
          <a:p>
            <a:r>
              <a:rPr lang="nl-NL" sz="2000">
                <a:solidFill>
                  <a:srgbClr val="000000"/>
                </a:solidFill>
              </a:rPr>
              <a:t>Zuurstofrijk </a:t>
            </a:r>
          </a:p>
          <a:p>
            <a:pPr lvl="1"/>
            <a:r>
              <a:rPr lang="nl-NL" sz="2000">
                <a:solidFill>
                  <a:srgbClr val="000000"/>
                </a:solidFill>
              </a:rPr>
              <a:t>Uitzondering longslagader </a:t>
            </a:r>
            <a:r>
              <a:rPr lang="nl-NL" sz="2000">
                <a:solidFill>
                  <a:srgbClr val="000000"/>
                </a:solidFill>
                <a:sym typeface="Wingdings" panose="05000000000000000000" pitchFamily="2" charset="2"/>
              </a:rPr>
              <a:t> waarom? </a:t>
            </a:r>
            <a:endParaRPr lang="nl-NL" sz="2000">
              <a:solidFill>
                <a:srgbClr val="000000"/>
              </a:solidFill>
            </a:endParaRPr>
          </a:p>
        </p:txBody>
      </p:sp>
    </p:spTree>
    <p:extLst>
      <p:ext uri="{BB962C8B-B14F-4D97-AF65-F5344CB8AC3E}">
        <p14:creationId xmlns:p14="http://schemas.microsoft.com/office/powerpoint/2010/main" val="845668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6094105" y="802955"/>
            <a:ext cx="4977976" cy="1454051"/>
          </a:xfrm>
        </p:spPr>
        <p:txBody>
          <a:bodyPr>
            <a:normAutofit/>
          </a:bodyPr>
          <a:lstStyle/>
          <a:p>
            <a:r>
              <a:rPr lang="nl-NL">
                <a:solidFill>
                  <a:srgbClr val="000000"/>
                </a:solidFill>
              </a:rPr>
              <a:t>Ader</a:t>
            </a:r>
          </a:p>
        </p:txBody>
      </p:sp>
      <p:sp>
        <p:nvSpPr>
          <p:cNvPr id="13"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Afbeelding 3"/>
          <p:cNvPicPr>
            <a:picLocks noChangeAspect="1"/>
          </p:cNvPicPr>
          <p:nvPr/>
        </p:nvPicPr>
        <p:blipFill>
          <a:blip r:embed="rId3"/>
          <a:stretch>
            <a:fillRect/>
          </a:stretch>
        </p:blipFill>
        <p:spPr>
          <a:xfrm>
            <a:off x="645653" y="1629089"/>
            <a:ext cx="3229223" cy="3620021"/>
          </a:xfrm>
          <a:prstGeom prst="rect">
            <a:avLst/>
          </a:prstGeom>
        </p:spPr>
      </p:pic>
      <p:sp>
        <p:nvSpPr>
          <p:cNvPr id="3" name="Tijdelijke aanduiding voor inhoud 2"/>
          <p:cNvSpPr>
            <a:spLocks noGrp="1"/>
          </p:cNvSpPr>
          <p:nvPr>
            <p:ph idx="1"/>
          </p:nvPr>
        </p:nvSpPr>
        <p:spPr>
          <a:xfrm>
            <a:off x="6090574" y="2421682"/>
            <a:ext cx="4977578" cy="3639289"/>
          </a:xfrm>
        </p:spPr>
        <p:txBody>
          <a:bodyPr anchor="ctr">
            <a:normAutofit/>
          </a:bodyPr>
          <a:lstStyle/>
          <a:p>
            <a:r>
              <a:rPr lang="nl-NL" sz="2000">
                <a:solidFill>
                  <a:srgbClr val="000000"/>
                </a:solidFill>
              </a:rPr>
              <a:t>Dun en bevat kleppen</a:t>
            </a:r>
          </a:p>
          <a:p>
            <a:r>
              <a:rPr lang="nl-NL" sz="2000">
                <a:solidFill>
                  <a:srgbClr val="000000"/>
                </a:solidFill>
              </a:rPr>
              <a:t>Zuurstofarm </a:t>
            </a:r>
          </a:p>
          <a:p>
            <a:endParaRPr lang="nl-NL" sz="2000">
              <a:solidFill>
                <a:srgbClr val="000000"/>
              </a:solidFill>
            </a:endParaRPr>
          </a:p>
        </p:txBody>
      </p:sp>
    </p:spTree>
    <p:extLst>
      <p:ext uri="{BB962C8B-B14F-4D97-AF65-F5344CB8AC3E}">
        <p14:creationId xmlns:p14="http://schemas.microsoft.com/office/powerpoint/2010/main" val="3328984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6094105" y="802955"/>
            <a:ext cx="4977976" cy="1454051"/>
          </a:xfrm>
        </p:spPr>
        <p:txBody>
          <a:bodyPr>
            <a:normAutofit/>
          </a:bodyPr>
          <a:lstStyle/>
          <a:p>
            <a:r>
              <a:rPr lang="nl-NL">
                <a:solidFill>
                  <a:srgbClr val="000000"/>
                </a:solidFill>
              </a:rPr>
              <a:t>Haarvat</a:t>
            </a:r>
          </a:p>
        </p:txBody>
      </p:sp>
      <p:sp>
        <p:nvSpPr>
          <p:cNvPr id="13"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2"/>
                </a:gs>
                <a:gs pos="23000">
                  <a:schemeClr val="accent2"/>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Afbeelding 3"/>
          <p:cNvPicPr>
            <a:picLocks noChangeAspect="1"/>
          </p:cNvPicPr>
          <p:nvPr/>
        </p:nvPicPr>
        <p:blipFill>
          <a:blip r:embed="rId3"/>
          <a:stretch>
            <a:fillRect/>
          </a:stretch>
        </p:blipFill>
        <p:spPr>
          <a:xfrm>
            <a:off x="429349" y="1894813"/>
            <a:ext cx="3661831" cy="3088572"/>
          </a:xfrm>
          <a:prstGeom prst="rect">
            <a:avLst/>
          </a:prstGeom>
        </p:spPr>
      </p:pic>
      <p:sp>
        <p:nvSpPr>
          <p:cNvPr id="3" name="Tijdelijke aanduiding voor inhoud 2"/>
          <p:cNvSpPr>
            <a:spLocks noGrp="1"/>
          </p:cNvSpPr>
          <p:nvPr>
            <p:ph idx="1"/>
          </p:nvPr>
        </p:nvSpPr>
        <p:spPr>
          <a:xfrm>
            <a:off x="6090574" y="2421682"/>
            <a:ext cx="4977578" cy="3639289"/>
          </a:xfrm>
        </p:spPr>
        <p:txBody>
          <a:bodyPr anchor="ctr">
            <a:normAutofit/>
          </a:bodyPr>
          <a:lstStyle/>
          <a:p>
            <a:r>
              <a:rPr lang="nl-NL" sz="2000">
                <a:solidFill>
                  <a:srgbClr val="000000"/>
                </a:solidFill>
              </a:rPr>
              <a:t>Heel dun (één cel dik)</a:t>
            </a:r>
          </a:p>
          <a:p>
            <a:r>
              <a:rPr lang="nl-NL" sz="2000">
                <a:solidFill>
                  <a:srgbClr val="000000"/>
                </a:solidFill>
              </a:rPr>
              <a:t>Zorgt voor uitwisseling stoffen </a:t>
            </a:r>
          </a:p>
        </p:txBody>
      </p:sp>
    </p:spTree>
    <p:extLst>
      <p:ext uri="{BB962C8B-B14F-4D97-AF65-F5344CB8AC3E}">
        <p14:creationId xmlns:p14="http://schemas.microsoft.com/office/powerpoint/2010/main" val="323573419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TotalTime>
  <Words>2006</Words>
  <Application>Microsoft Macintosh PowerPoint</Application>
  <PresentationFormat>Breedbeeld</PresentationFormat>
  <Paragraphs>173</Paragraphs>
  <Slides>37</Slides>
  <Notes>12</Notes>
  <HiddenSlides>0</HiddenSlides>
  <MMClips>2</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37</vt:i4>
      </vt:variant>
    </vt:vector>
  </HeadingPairs>
  <TitlesOfParts>
    <vt:vector size="42" baseType="lpstr">
      <vt:lpstr>Arial</vt:lpstr>
      <vt:lpstr>Calibri</vt:lpstr>
      <vt:lpstr>Calibri Light</vt:lpstr>
      <vt:lpstr>Tw Cen MT</vt:lpstr>
      <vt:lpstr>Kantoorthema</vt:lpstr>
      <vt:lpstr>Anatomie</vt:lpstr>
      <vt:lpstr>Leerdoelen</vt:lpstr>
      <vt:lpstr>Even opfrissen en kijken wat jullie al weten.</vt:lpstr>
      <vt:lpstr> Bloedvatenstelsel</vt:lpstr>
      <vt:lpstr>Doelstellingen</vt:lpstr>
      <vt:lpstr>De bloedsomloop</vt:lpstr>
      <vt:lpstr>Slagader</vt:lpstr>
      <vt:lpstr>Ader</vt:lpstr>
      <vt:lpstr>Haarvat</vt:lpstr>
      <vt:lpstr>Soorten bloedvaten</vt:lpstr>
      <vt:lpstr>Bloed</vt:lpstr>
      <vt:lpstr>Bloedsomloop</vt:lpstr>
      <vt:lpstr>Werking hart</vt:lpstr>
      <vt:lpstr>Het hart</vt:lpstr>
      <vt:lpstr>Ademhaling </vt:lpstr>
      <vt:lpstr>Intro</vt:lpstr>
      <vt:lpstr>Neusholte</vt:lpstr>
      <vt:lpstr>De longen</vt:lpstr>
      <vt:lpstr>De longblaasjes</vt:lpstr>
      <vt:lpstr>Aantasten van luchtwegen</vt:lpstr>
      <vt:lpstr>Aantasten van luchtwegen</vt:lpstr>
      <vt:lpstr>Skelet</vt:lpstr>
      <vt:lpstr>Botten</vt:lpstr>
      <vt:lpstr>Spieren</vt:lpstr>
      <vt:lpstr>Spieren</vt:lpstr>
      <vt:lpstr>Spiercel</vt:lpstr>
      <vt:lpstr>Spiercellen</vt:lpstr>
      <vt:lpstr>Willekeurige spieren</vt:lpstr>
      <vt:lpstr>Onwillekeurige spieren</vt:lpstr>
      <vt:lpstr>Hartspier</vt:lpstr>
      <vt:lpstr>Antagonisten</vt:lpstr>
      <vt:lpstr>Het zenuwstelsel</vt:lpstr>
      <vt:lpstr>Wat is de functie van het zenuwstelsel?</vt:lpstr>
      <vt:lpstr>Waar is het zenuwstelsel uit opgebouwd?</vt:lpstr>
      <vt:lpstr>Hoe is een neuron opgebouwd?</vt:lpstr>
      <vt:lpstr>Hoe werkt het?</vt:lpstr>
      <vt:lpstr>Spieren en zenuwen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Anatomie</dc:title>
  <dc:creator>Mariska de Rouw</dc:creator>
  <cp:lastModifiedBy>Mariska de Rouw</cp:lastModifiedBy>
  <cp:revision>1</cp:revision>
  <dcterms:created xsi:type="dcterms:W3CDTF">2020-01-30T13:59:06Z</dcterms:created>
  <dcterms:modified xsi:type="dcterms:W3CDTF">2020-02-10T09:30:53Z</dcterms:modified>
</cp:coreProperties>
</file>